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Lst>
  <p:notesMasterIdLst>
    <p:notesMasterId r:id="rId71"/>
  </p:notesMasterIdLst>
  <p:handoutMasterIdLst>
    <p:handoutMasterId r:id="rId72"/>
  </p:handoutMasterIdLst>
  <p:sldIdLst>
    <p:sldId id="433" r:id="rId2"/>
    <p:sldId id="434" r:id="rId3"/>
    <p:sldId id="435" r:id="rId4"/>
    <p:sldId id="438" r:id="rId5"/>
    <p:sldId id="262" r:id="rId6"/>
    <p:sldId id="430" r:id="rId7"/>
    <p:sldId id="263" r:id="rId8"/>
    <p:sldId id="436" r:id="rId9"/>
    <p:sldId id="462" r:id="rId10"/>
    <p:sldId id="463" r:id="rId11"/>
    <p:sldId id="464" r:id="rId12"/>
    <p:sldId id="270" r:id="rId13"/>
    <p:sldId id="268" r:id="rId14"/>
    <p:sldId id="271" r:id="rId15"/>
    <p:sldId id="278" r:id="rId16"/>
    <p:sldId id="264" r:id="rId17"/>
    <p:sldId id="272" r:id="rId18"/>
    <p:sldId id="273" r:id="rId19"/>
    <p:sldId id="280" r:id="rId20"/>
    <p:sldId id="285" r:id="rId21"/>
    <p:sldId id="453" r:id="rId22"/>
    <p:sldId id="439" r:id="rId23"/>
    <p:sldId id="448" r:id="rId24"/>
    <p:sldId id="449" r:id="rId25"/>
    <p:sldId id="450" r:id="rId26"/>
    <p:sldId id="451" r:id="rId27"/>
    <p:sldId id="440" r:id="rId28"/>
    <p:sldId id="441" r:id="rId29"/>
    <p:sldId id="442" r:id="rId30"/>
    <p:sldId id="443" r:id="rId31"/>
    <p:sldId id="444" r:id="rId32"/>
    <p:sldId id="445" r:id="rId33"/>
    <p:sldId id="454" r:id="rId34"/>
    <p:sldId id="446" r:id="rId35"/>
    <p:sldId id="455" r:id="rId36"/>
    <p:sldId id="447" r:id="rId37"/>
    <p:sldId id="456" r:id="rId38"/>
    <p:sldId id="300" r:id="rId39"/>
    <p:sldId id="301" r:id="rId40"/>
    <p:sldId id="305" r:id="rId41"/>
    <p:sldId id="302" r:id="rId42"/>
    <p:sldId id="306" r:id="rId43"/>
    <p:sldId id="291" r:id="rId44"/>
    <p:sldId id="292" r:id="rId45"/>
    <p:sldId id="314" r:id="rId46"/>
    <p:sldId id="457" r:id="rId47"/>
    <p:sldId id="432" r:id="rId48"/>
    <p:sldId id="407" r:id="rId49"/>
    <p:sldId id="315" r:id="rId50"/>
    <p:sldId id="317" r:id="rId51"/>
    <p:sldId id="320" r:id="rId52"/>
    <p:sldId id="321" r:id="rId53"/>
    <p:sldId id="458" r:id="rId54"/>
    <p:sldId id="337" r:id="rId55"/>
    <p:sldId id="338" r:id="rId56"/>
    <p:sldId id="342" r:id="rId57"/>
    <p:sldId id="459" r:id="rId58"/>
    <p:sldId id="340" r:id="rId59"/>
    <p:sldId id="339" r:id="rId60"/>
    <p:sldId id="460" r:id="rId61"/>
    <p:sldId id="341" r:id="rId62"/>
    <p:sldId id="461" r:id="rId63"/>
    <p:sldId id="346" r:id="rId64"/>
    <p:sldId id="347" r:id="rId65"/>
    <p:sldId id="351" r:id="rId66"/>
    <p:sldId id="348" r:id="rId67"/>
    <p:sldId id="349" r:id="rId68"/>
    <p:sldId id="350" r:id="rId69"/>
    <p:sldId id="465" r:id="rId70"/>
  </p:sldIdLst>
  <p:sldSz cx="9144000" cy="6858000" type="screen4x3"/>
  <p:notesSz cx="6797675" cy="9926638"/>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4729" autoAdjust="0"/>
  </p:normalViewPr>
  <p:slideViewPr>
    <p:cSldViewPr>
      <p:cViewPr varScale="1">
        <p:scale>
          <a:sx n="70" d="100"/>
          <a:sy n="70" d="100"/>
        </p:scale>
        <p:origin x="-504" y="-9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5F320-06C4-4230-9488-1709104B34E0}" type="doc">
      <dgm:prSet loTypeId="urn:microsoft.com/office/officeart/2005/8/layout/chevron2" loCatId="list" qsTypeId="urn:microsoft.com/office/officeart/2005/8/quickstyle/simple1" qsCatId="simple" csTypeId="urn:microsoft.com/office/officeart/2005/8/colors/accent1_2" csCatId="accent1" phldr="1"/>
      <dgm:spPr/>
    </dgm:pt>
    <dgm:pt modelId="{75B946E3-EB38-4F12-A6DD-52D8B86A5070}">
      <dgm:prSet phldrT="[Texto]"/>
      <dgm:spPr/>
      <dgm:t>
        <a:bodyPr/>
        <a:lstStyle/>
        <a:p>
          <a:r>
            <a:rPr lang="es-US" dirty="0" smtClean="0"/>
            <a:t>Política</a:t>
          </a:r>
          <a:endParaRPr lang="es-MX" dirty="0"/>
        </a:p>
      </dgm:t>
    </dgm:pt>
    <dgm:pt modelId="{DF9368A0-97E0-4C05-840A-8C1A6120F037}" type="parTrans" cxnId="{A885ED6D-3B4B-48BB-BBA5-A61735F6FC0B}">
      <dgm:prSet/>
      <dgm:spPr/>
      <dgm:t>
        <a:bodyPr/>
        <a:lstStyle/>
        <a:p>
          <a:endParaRPr lang="es-MX"/>
        </a:p>
      </dgm:t>
    </dgm:pt>
    <dgm:pt modelId="{63CFEB16-68D1-4A86-A364-1799A5F7E546}" type="sibTrans" cxnId="{A885ED6D-3B4B-48BB-BBA5-A61735F6FC0B}">
      <dgm:prSet/>
      <dgm:spPr/>
      <dgm:t>
        <a:bodyPr/>
        <a:lstStyle/>
        <a:p>
          <a:endParaRPr lang="es-MX"/>
        </a:p>
      </dgm:t>
    </dgm:pt>
    <dgm:pt modelId="{7BC46D89-2CF5-45B0-B814-8306703B9FCF}">
      <dgm:prSet phldrT="[Texto]"/>
      <dgm:spPr/>
      <dgm:t>
        <a:bodyPr/>
        <a:lstStyle/>
        <a:p>
          <a:r>
            <a:rPr lang="es-US" dirty="0" smtClean="0"/>
            <a:t>Políticas públicas</a:t>
          </a:r>
          <a:endParaRPr lang="es-MX" dirty="0"/>
        </a:p>
      </dgm:t>
    </dgm:pt>
    <dgm:pt modelId="{AC5FE812-51E4-4571-A73C-276139E5BB4F}" type="parTrans" cxnId="{F580168A-C62B-42B9-94A4-FA9C6D68C176}">
      <dgm:prSet/>
      <dgm:spPr/>
      <dgm:t>
        <a:bodyPr/>
        <a:lstStyle/>
        <a:p>
          <a:endParaRPr lang="es-MX"/>
        </a:p>
      </dgm:t>
    </dgm:pt>
    <dgm:pt modelId="{DFF8F9BB-AC5D-4692-AD86-CA89947538EA}" type="sibTrans" cxnId="{F580168A-C62B-42B9-94A4-FA9C6D68C176}">
      <dgm:prSet/>
      <dgm:spPr/>
      <dgm:t>
        <a:bodyPr/>
        <a:lstStyle/>
        <a:p>
          <a:endParaRPr lang="es-MX"/>
        </a:p>
      </dgm:t>
    </dgm:pt>
    <dgm:pt modelId="{ECFB0E97-351E-4D29-B434-7935EC507132}">
      <dgm:prSet phldrT="[Texto]"/>
      <dgm:spPr/>
      <dgm:t>
        <a:bodyPr/>
        <a:lstStyle/>
        <a:p>
          <a:r>
            <a:rPr lang="es-US" dirty="0" smtClean="0"/>
            <a:t>Administración pública</a:t>
          </a:r>
          <a:endParaRPr lang="es-MX" dirty="0"/>
        </a:p>
      </dgm:t>
    </dgm:pt>
    <dgm:pt modelId="{EBD14293-7A77-45C4-8391-9325A778DC4B}" type="parTrans" cxnId="{3E81BF1E-F980-45FB-94B5-9F39EB82394B}">
      <dgm:prSet/>
      <dgm:spPr/>
      <dgm:t>
        <a:bodyPr/>
        <a:lstStyle/>
        <a:p>
          <a:endParaRPr lang="es-MX"/>
        </a:p>
      </dgm:t>
    </dgm:pt>
    <dgm:pt modelId="{1345E583-1674-4019-81D3-E2EAE3A60449}" type="sibTrans" cxnId="{3E81BF1E-F980-45FB-94B5-9F39EB82394B}">
      <dgm:prSet/>
      <dgm:spPr/>
      <dgm:t>
        <a:bodyPr/>
        <a:lstStyle/>
        <a:p>
          <a:endParaRPr lang="es-MX"/>
        </a:p>
      </dgm:t>
    </dgm:pt>
    <dgm:pt modelId="{45A3805E-82DD-4B98-AD17-798D0F11F64E}">
      <dgm:prSet phldrT="[Texto]"/>
      <dgm:spPr/>
      <dgm:t>
        <a:bodyPr/>
        <a:lstStyle/>
        <a:p>
          <a:pPr algn="just"/>
          <a:r>
            <a:rPr lang="es-US" dirty="0" smtClean="0"/>
            <a:t>La política bajo un enfoque valorativo o de estrategia </a:t>
          </a:r>
          <a:endParaRPr lang="es-MX" dirty="0"/>
        </a:p>
      </dgm:t>
    </dgm:pt>
    <dgm:pt modelId="{F394CD8B-3D12-40C5-A525-685781C6F670}" type="parTrans" cxnId="{810709A1-DCBD-45E3-8FAF-43B409349AFA}">
      <dgm:prSet/>
      <dgm:spPr/>
      <dgm:t>
        <a:bodyPr/>
        <a:lstStyle/>
        <a:p>
          <a:endParaRPr lang="es-MX"/>
        </a:p>
      </dgm:t>
    </dgm:pt>
    <dgm:pt modelId="{38C40017-4ED2-444D-A787-4E74C1337A8A}" type="sibTrans" cxnId="{810709A1-DCBD-45E3-8FAF-43B409349AFA}">
      <dgm:prSet/>
      <dgm:spPr/>
      <dgm:t>
        <a:bodyPr/>
        <a:lstStyle/>
        <a:p>
          <a:endParaRPr lang="es-MX"/>
        </a:p>
      </dgm:t>
    </dgm:pt>
    <dgm:pt modelId="{09B3527A-230C-4BA4-ADF8-97184C58C398}">
      <dgm:prSet phldrT="[Texto]"/>
      <dgm:spPr/>
      <dgm:t>
        <a:bodyPr/>
        <a:lstStyle/>
        <a:p>
          <a:pPr algn="just"/>
          <a:r>
            <a:rPr lang="es-ES" dirty="0" smtClean="0"/>
            <a:t>Analiza el sustento racional de la toma de decisión (la mejor opción)</a:t>
          </a:r>
          <a:endParaRPr lang="es-MX" dirty="0"/>
        </a:p>
      </dgm:t>
    </dgm:pt>
    <dgm:pt modelId="{9B24D67E-0AB9-42AE-8975-B1AD677DF989}" type="parTrans" cxnId="{F13CE4E0-6759-48F7-AF1E-2C5C5FF866E7}">
      <dgm:prSet/>
      <dgm:spPr/>
      <dgm:t>
        <a:bodyPr/>
        <a:lstStyle/>
        <a:p>
          <a:endParaRPr lang="es-MX"/>
        </a:p>
      </dgm:t>
    </dgm:pt>
    <dgm:pt modelId="{ABA450AC-49C0-4416-9F59-D33BCE9B9BB1}" type="sibTrans" cxnId="{F13CE4E0-6759-48F7-AF1E-2C5C5FF866E7}">
      <dgm:prSet/>
      <dgm:spPr/>
      <dgm:t>
        <a:bodyPr/>
        <a:lstStyle/>
        <a:p>
          <a:endParaRPr lang="es-MX"/>
        </a:p>
      </dgm:t>
    </dgm:pt>
    <dgm:pt modelId="{4553B8B2-AB2C-48E2-8F4D-649A8C1FCB7C}">
      <dgm:prSet phldrT="[Texto]"/>
      <dgm:spPr/>
      <dgm:t>
        <a:bodyPr/>
        <a:lstStyle/>
        <a:p>
          <a:pPr algn="l"/>
          <a:endParaRPr lang="es-MX" dirty="0"/>
        </a:p>
      </dgm:t>
    </dgm:pt>
    <dgm:pt modelId="{4C83C7DB-6FFF-44B2-851D-4692E8DE2EB9}" type="parTrans" cxnId="{CB4EC6D3-5F7F-4A9E-B685-0C1F872982B9}">
      <dgm:prSet/>
      <dgm:spPr/>
      <dgm:t>
        <a:bodyPr/>
        <a:lstStyle/>
        <a:p>
          <a:endParaRPr lang="es-MX"/>
        </a:p>
      </dgm:t>
    </dgm:pt>
    <dgm:pt modelId="{8D5DD18E-B490-46B6-98C2-C2E2F27A007A}" type="sibTrans" cxnId="{CB4EC6D3-5F7F-4A9E-B685-0C1F872982B9}">
      <dgm:prSet/>
      <dgm:spPr/>
      <dgm:t>
        <a:bodyPr/>
        <a:lstStyle/>
        <a:p>
          <a:endParaRPr lang="es-MX"/>
        </a:p>
      </dgm:t>
    </dgm:pt>
    <dgm:pt modelId="{867C829E-342A-428F-A317-06510B6B16D7}">
      <dgm:prSet phldrT="[Texto]"/>
      <dgm:spPr/>
      <dgm:t>
        <a:bodyPr/>
        <a:lstStyle/>
        <a:p>
          <a:pPr algn="just"/>
          <a:r>
            <a:rPr lang="es-ES" dirty="0" smtClean="0"/>
            <a:t>Programar, organizar y ejecutar las políticas</a:t>
          </a:r>
          <a:endParaRPr lang="es-MX" dirty="0"/>
        </a:p>
      </dgm:t>
    </dgm:pt>
    <dgm:pt modelId="{E962FCFE-754C-4BD2-918A-A4DDDB562DE3}" type="parTrans" cxnId="{E68C2228-507C-4668-AE86-259B8FE33A85}">
      <dgm:prSet/>
      <dgm:spPr/>
      <dgm:t>
        <a:bodyPr/>
        <a:lstStyle/>
        <a:p>
          <a:endParaRPr lang="es-MX"/>
        </a:p>
      </dgm:t>
    </dgm:pt>
    <dgm:pt modelId="{875FC7B5-C81D-4404-BEAE-7F4C7ADFBBE0}" type="sibTrans" cxnId="{E68C2228-507C-4668-AE86-259B8FE33A85}">
      <dgm:prSet/>
      <dgm:spPr/>
      <dgm:t>
        <a:bodyPr/>
        <a:lstStyle/>
        <a:p>
          <a:endParaRPr lang="es-MX"/>
        </a:p>
      </dgm:t>
    </dgm:pt>
    <dgm:pt modelId="{48E23DEC-60FD-418E-AAC3-5DA4103357C5}">
      <dgm:prSet phldrT="[Texto]"/>
      <dgm:spPr/>
      <dgm:t>
        <a:bodyPr/>
        <a:lstStyle/>
        <a:p>
          <a:pPr algn="just"/>
          <a:r>
            <a:rPr lang="es-US" dirty="0" smtClean="0"/>
            <a:t>Bajo un enfoque técnico, de eficacia, eficiencia</a:t>
          </a:r>
          <a:endParaRPr lang="es-MX" dirty="0"/>
        </a:p>
      </dgm:t>
    </dgm:pt>
    <dgm:pt modelId="{87BF1584-9C73-4E0E-AC1D-AD8460D63F61}" type="parTrans" cxnId="{02D1AFAC-A1A5-43DF-8A6B-C791E28BC129}">
      <dgm:prSet/>
      <dgm:spPr/>
      <dgm:t>
        <a:bodyPr/>
        <a:lstStyle/>
        <a:p>
          <a:endParaRPr lang="es-MX"/>
        </a:p>
      </dgm:t>
    </dgm:pt>
    <dgm:pt modelId="{AE0F6759-8654-400C-A2DD-23E3F6FF6A20}" type="sibTrans" cxnId="{02D1AFAC-A1A5-43DF-8A6B-C791E28BC129}">
      <dgm:prSet/>
      <dgm:spPr/>
      <dgm:t>
        <a:bodyPr/>
        <a:lstStyle/>
        <a:p>
          <a:endParaRPr lang="es-MX"/>
        </a:p>
      </dgm:t>
    </dgm:pt>
    <dgm:pt modelId="{664486E1-A89C-4DC1-92F7-376A944DB947}">
      <dgm:prSet phldrT="[Texto]"/>
      <dgm:spPr/>
      <dgm:t>
        <a:bodyPr/>
        <a:lstStyle/>
        <a:p>
          <a:pPr algn="just"/>
          <a:r>
            <a:rPr lang="es-US" dirty="0" smtClean="0"/>
            <a:t>Bajo un enfoque de maximización los recursos –control-</a:t>
          </a:r>
          <a:endParaRPr lang="es-MX" dirty="0"/>
        </a:p>
      </dgm:t>
    </dgm:pt>
    <dgm:pt modelId="{A20F3CF6-A9A9-4F5B-B1D2-8E0BC464C098}" type="parTrans" cxnId="{9979B734-05CB-4FFA-A7C8-BC7420C26DBF}">
      <dgm:prSet/>
      <dgm:spPr/>
      <dgm:t>
        <a:bodyPr/>
        <a:lstStyle/>
        <a:p>
          <a:endParaRPr lang="es-MX"/>
        </a:p>
      </dgm:t>
    </dgm:pt>
    <dgm:pt modelId="{EF81CC17-BA4E-4566-94A8-067BB35C2C4B}" type="sibTrans" cxnId="{9979B734-05CB-4FFA-A7C8-BC7420C26DBF}">
      <dgm:prSet/>
      <dgm:spPr/>
      <dgm:t>
        <a:bodyPr/>
        <a:lstStyle/>
        <a:p>
          <a:endParaRPr lang="es-MX"/>
        </a:p>
      </dgm:t>
    </dgm:pt>
    <dgm:pt modelId="{8599A87A-D498-4FF5-882A-9203FD7A0263}">
      <dgm:prSet phldrT="[Texto]"/>
      <dgm:spPr/>
      <dgm:t>
        <a:bodyPr/>
        <a:lstStyle/>
        <a:p>
          <a:pPr algn="just"/>
          <a:r>
            <a:rPr lang="es-US" dirty="0" smtClean="0"/>
            <a:t>La política estudia los procesos de toma de decisión pero en relación del poder</a:t>
          </a:r>
          <a:endParaRPr lang="es-MX" dirty="0"/>
        </a:p>
      </dgm:t>
    </dgm:pt>
    <dgm:pt modelId="{2CC1EA40-8439-4960-8F87-80A05D4CE5DD}" type="parTrans" cxnId="{9619E9CD-34F0-4C32-B578-E312E23F076F}">
      <dgm:prSet/>
      <dgm:spPr/>
      <dgm:t>
        <a:bodyPr/>
        <a:lstStyle/>
        <a:p>
          <a:endParaRPr lang="es-MX"/>
        </a:p>
      </dgm:t>
    </dgm:pt>
    <dgm:pt modelId="{F64B854D-C10B-44B5-880B-5A8426937DAC}" type="sibTrans" cxnId="{9619E9CD-34F0-4C32-B578-E312E23F076F}">
      <dgm:prSet/>
      <dgm:spPr/>
      <dgm:t>
        <a:bodyPr/>
        <a:lstStyle/>
        <a:p>
          <a:endParaRPr lang="es-MX"/>
        </a:p>
      </dgm:t>
    </dgm:pt>
    <dgm:pt modelId="{179162C9-2E1F-4ACB-AF07-EEBDBF960A4C}" type="pres">
      <dgm:prSet presAssocID="{C0A5F320-06C4-4230-9488-1709104B34E0}" presName="linearFlow" presStyleCnt="0">
        <dgm:presLayoutVars>
          <dgm:dir/>
          <dgm:animLvl val="lvl"/>
          <dgm:resizeHandles val="exact"/>
        </dgm:presLayoutVars>
      </dgm:prSet>
      <dgm:spPr/>
    </dgm:pt>
    <dgm:pt modelId="{BAC7393D-F579-479C-8FD8-435DF252591B}" type="pres">
      <dgm:prSet presAssocID="{75B946E3-EB38-4F12-A6DD-52D8B86A5070}" presName="composite" presStyleCnt="0"/>
      <dgm:spPr/>
    </dgm:pt>
    <dgm:pt modelId="{4AE817DB-9F85-410A-B559-A16340BED528}" type="pres">
      <dgm:prSet presAssocID="{75B946E3-EB38-4F12-A6DD-52D8B86A5070}" presName="parentText" presStyleLbl="alignNode1" presStyleIdx="0" presStyleCnt="3">
        <dgm:presLayoutVars>
          <dgm:chMax val="1"/>
          <dgm:bulletEnabled val="1"/>
        </dgm:presLayoutVars>
      </dgm:prSet>
      <dgm:spPr/>
      <dgm:t>
        <a:bodyPr/>
        <a:lstStyle/>
        <a:p>
          <a:endParaRPr lang="es-MX"/>
        </a:p>
      </dgm:t>
    </dgm:pt>
    <dgm:pt modelId="{F3AED9B0-BAFB-4B11-BBF1-85B77715BFE6}" type="pres">
      <dgm:prSet presAssocID="{75B946E3-EB38-4F12-A6DD-52D8B86A5070}" presName="descendantText" presStyleLbl="alignAcc1" presStyleIdx="0" presStyleCnt="3">
        <dgm:presLayoutVars>
          <dgm:bulletEnabled val="1"/>
        </dgm:presLayoutVars>
      </dgm:prSet>
      <dgm:spPr/>
      <dgm:t>
        <a:bodyPr/>
        <a:lstStyle/>
        <a:p>
          <a:endParaRPr lang="es-MX"/>
        </a:p>
      </dgm:t>
    </dgm:pt>
    <dgm:pt modelId="{DEC6FB48-E7EF-4550-8502-4BF91B25E734}" type="pres">
      <dgm:prSet presAssocID="{63CFEB16-68D1-4A86-A364-1799A5F7E546}" presName="sp" presStyleCnt="0"/>
      <dgm:spPr/>
    </dgm:pt>
    <dgm:pt modelId="{987913F4-5819-47DC-A63A-BD478493C650}" type="pres">
      <dgm:prSet presAssocID="{7BC46D89-2CF5-45B0-B814-8306703B9FCF}" presName="composite" presStyleCnt="0"/>
      <dgm:spPr/>
    </dgm:pt>
    <dgm:pt modelId="{3818D624-A490-4BB0-AD8E-B393B44483C9}" type="pres">
      <dgm:prSet presAssocID="{7BC46D89-2CF5-45B0-B814-8306703B9FCF}" presName="parentText" presStyleLbl="alignNode1" presStyleIdx="1" presStyleCnt="3">
        <dgm:presLayoutVars>
          <dgm:chMax val="1"/>
          <dgm:bulletEnabled val="1"/>
        </dgm:presLayoutVars>
      </dgm:prSet>
      <dgm:spPr/>
      <dgm:t>
        <a:bodyPr/>
        <a:lstStyle/>
        <a:p>
          <a:endParaRPr lang="es-MX"/>
        </a:p>
      </dgm:t>
    </dgm:pt>
    <dgm:pt modelId="{5357354E-C1DE-4EE2-8671-7A35D0CBD769}" type="pres">
      <dgm:prSet presAssocID="{7BC46D89-2CF5-45B0-B814-8306703B9FCF}" presName="descendantText" presStyleLbl="alignAcc1" presStyleIdx="1" presStyleCnt="3">
        <dgm:presLayoutVars>
          <dgm:bulletEnabled val="1"/>
        </dgm:presLayoutVars>
      </dgm:prSet>
      <dgm:spPr/>
      <dgm:t>
        <a:bodyPr/>
        <a:lstStyle/>
        <a:p>
          <a:endParaRPr lang="es-MX"/>
        </a:p>
      </dgm:t>
    </dgm:pt>
    <dgm:pt modelId="{41D96163-725B-41F0-979A-366C168176AF}" type="pres">
      <dgm:prSet presAssocID="{DFF8F9BB-AC5D-4692-AD86-CA89947538EA}" presName="sp" presStyleCnt="0"/>
      <dgm:spPr/>
    </dgm:pt>
    <dgm:pt modelId="{3CFF1743-FBAA-44BA-800D-7BBB0E034104}" type="pres">
      <dgm:prSet presAssocID="{ECFB0E97-351E-4D29-B434-7935EC507132}" presName="composite" presStyleCnt="0"/>
      <dgm:spPr/>
    </dgm:pt>
    <dgm:pt modelId="{6E15C73C-363C-40B8-AB67-650B544F2412}" type="pres">
      <dgm:prSet presAssocID="{ECFB0E97-351E-4D29-B434-7935EC507132}" presName="parentText" presStyleLbl="alignNode1" presStyleIdx="2" presStyleCnt="3">
        <dgm:presLayoutVars>
          <dgm:chMax val="1"/>
          <dgm:bulletEnabled val="1"/>
        </dgm:presLayoutVars>
      </dgm:prSet>
      <dgm:spPr/>
      <dgm:t>
        <a:bodyPr/>
        <a:lstStyle/>
        <a:p>
          <a:endParaRPr lang="es-MX"/>
        </a:p>
      </dgm:t>
    </dgm:pt>
    <dgm:pt modelId="{D55F09C1-F522-4097-86A2-08268391757A}" type="pres">
      <dgm:prSet presAssocID="{ECFB0E97-351E-4D29-B434-7935EC507132}" presName="descendantText" presStyleLbl="alignAcc1" presStyleIdx="2" presStyleCnt="3">
        <dgm:presLayoutVars>
          <dgm:bulletEnabled val="1"/>
        </dgm:presLayoutVars>
      </dgm:prSet>
      <dgm:spPr/>
      <dgm:t>
        <a:bodyPr/>
        <a:lstStyle/>
        <a:p>
          <a:endParaRPr lang="es-MX"/>
        </a:p>
      </dgm:t>
    </dgm:pt>
  </dgm:ptLst>
  <dgm:cxnLst>
    <dgm:cxn modelId="{8AFD178A-6874-4FF6-8060-73951BAF9BD9}" type="presOf" srcId="{8599A87A-D498-4FF5-882A-9203FD7A0263}" destId="{F3AED9B0-BAFB-4B11-BBF1-85B77715BFE6}" srcOrd="0" destOrd="0" presId="urn:microsoft.com/office/officeart/2005/8/layout/chevron2"/>
    <dgm:cxn modelId="{757ECB6B-A9E1-48ED-8B36-E08C4EBE904E}" type="presOf" srcId="{664486E1-A89C-4DC1-92F7-376A944DB947}" destId="{D55F09C1-F522-4097-86A2-08268391757A}" srcOrd="0" destOrd="1" presId="urn:microsoft.com/office/officeart/2005/8/layout/chevron2"/>
    <dgm:cxn modelId="{04472B32-B8FC-4029-BDDC-477CED4AEEE7}" type="presOf" srcId="{45A3805E-82DD-4B98-AD17-798D0F11F64E}" destId="{F3AED9B0-BAFB-4B11-BBF1-85B77715BFE6}" srcOrd="0" destOrd="1" presId="urn:microsoft.com/office/officeart/2005/8/layout/chevron2"/>
    <dgm:cxn modelId="{CB4EC6D3-5F7F-4A9E-B685-0C1F872982B9}" srcId="{7BC46D89-2CF5-45B0-B814-8306703B9FCF}" destId="{4553B8B2-AB2C-48E2-8F4D-649A8C1FCB7C}" srcOrd="2" destOrd="0" parTransId="{4C83C7DB-6FFF-44B2-851D-4692E8DE2EB9}" sibTransId="{8D5DD18E-B490-46B6-98C2-C2E2F27A007A}"/>
    <dgm:cxn modelId="{3E81BF1E-F980-45FB-94B5-9F39EB82394B}" srcId="{C0A5F320-06C4-4230-9488-1709104B34E0}" destId="{ECFB0E97-351E-4D29-B434-7935EC507132}" srcOrd="2" destOrd="0" parTransId="{EBD14293-7A77-45C4-8391-9325A778DC4B}" sibTransId="{1345E583-1674-4019-81D3-E2EAE3A60449}"/>
    <dgm:cxn modelId="{D671EEC8-12F2-45F0-B980-12BCD1C8B7E9}" type="presOf" srcId="{48E23DEC-60FD-418E-AAC3-5DA4103357C5}" destId="{5357354E-C1DE-4EE2-8671-7A35D0CBD769}" srcOrd="0" destOrd="1" presId="urn:microsoft.com/office/officeart/2005/8/layout/chevron2"/>
    <dgm:cxn modelId="{F13CE4E0-6759-48F7-AF1E-2C5C5FF866E7}" srcId="{7BC46D89-2CF5-45B0-B814-8306703B9FCF}" destId="{09B3527A-230C-4BA4-ADF8-97184C58C398}" srcOrd="0" destOrd="0" parTransId="{9B24D67E-0AB9-42AE-8975-B1AD677DF989}" sibTransId="{ABA450AC-49C0-4416-9F59-D33BCE9B9BB1}"/>
    <dgm:cxn modelId="{9619E9CD-34F0-4C32-B578-E312E23F076F}" srcId="{75B946E3-EB38-4F12-A6DD-52D8B86A5070}" destId="{8599A87A-D498-4FF5-882A-9203FD7A0263}" srcOrd="0" destOrd="0" parTransId="{2CC1EA40-8439-4960-8F87-80A05D4CE5DD}" sibTransId="{F64B854D-C10B-44B5-880B-5A8426937DAC}"/>
    <dgm:cxn modelId="{894B2978-76E6-4AED-972D-7EFFFED33B5C}" type="presOf" srcId="{7BC46D89-2CF5-45B0-B814-8306703B9FCF}" destId="{3818D624-A490-4BB0-AD8E-B393B44483C9}" srcOrd="0" destOrd="0" presId="urn:microsoft.com/office/officeart/2005/8/layout/chevron2"/>
    <dgm:cxn modelId="{43608A92-C4BE-472B-8703-DAB188970E5E}" type="presOf" srcId="{ECFB0E97-351E-4D29-B434-7935EC507132}" destId="{6E15C73C-363C-40B8-AB67-650B544F2412}" srcOrd="0" destOrd="0" presId="urn:microsoft.com/office/officeart/2005/8/layout/chevron2"/>
    <dgm:cxn modelId="{C62EED2D-CE58-4D70-B312-7055A0F526F5}" type="presOf" srcId="{4553B8B2-AB2C-48E2-8F4D-649A8C1FCB7C}" destId="{5357354E-C1DE-4EE2-8671-7A35D0CBD769}" srcOrd="0" destOrd="2" presId="urn:microsoft.com/office/officeart/2005/8/layout/chevron2"/>
    <dgm:cxn modelId="{9979B734-05CB-4FFA-A7C8-BC7420C26DBF}" srcId="{ECFB0E97-351E-4D29-B434-7935EC507132}" destId="{664486E1-A89C-4DC1-92F7-376A944DB947}" srcOrd="1" destOrd="0" parTransId="{A20F3CF6-A9A9-4F5B-B1D2-8E0BC464C098}" sibTransId="{EF81CC17-BA4E-4566-94A8-067BB35C2C4B}"/>
    <dgm:cxn modelId="{49CB8C9F-E825-420C-B314-95172ED04317}" type="presOf" srcId="{75B946E3-EB38-4F12-A6DD-52D8B86A5070}" destId="{4AE817DB-9F85-410A-B559-A16340BED528}" srcOrd="0" destOrd="0" presId="urn:microsoft.com/office/officeart/2005/8/layout/chevron2"/>
    <dgm:cxn modelId="{F580168A-C62B-42B9-94A4-FA9C6D68C176}" srcId="{C0A5F320-06C4-4230-9488-1709104B34E0}" destId="{7BC46D89-2CF5-45B0-B814-8306703B9FCF}" srcOrd="1" destOrd="0" parTransId="{AC5FE812-51E4-4571-A73C-276139E5BB4F}" sibTransId="{DFF8F9BB-AC5D-4692-AD86-CA89947538EA}"/>
    <dgm:cxn modelId="{9E3B6736-95FE-4EBC-869F-4D46D9C8EF9A}" type="presOf" srcId="{C0A5F320-06C4-4230-9488-1709104B34E0}" destId="{179162C9-2E1F-4ACB-AF07-EEBDBF960A4C}" srcOrd="0" destOrd="0" presId="urn:microsoft.com/office/officeart/2005/8/layout/chevron2"/>
    <dgm:cxn modelId="{E68C2228-507C-4668-AE86-259B8FE33A85}" srcId="{ECFB0E97-351E-4D29-B434-7935EC507132}" destId="{867C829E-342A-428F-A317-06510B6B16D7}" srcOrd="0" destOrd="0" parTransId="{E962FCFE-754C-4BD2-918A-A4DDDB562DE3}" sibTransId="{875FC7B5-C81D-4404-BEAE-7F4C7ADFBBE0}"/>
    <dgm:cxn modelId="{5C5EE240-4DFD-4F78-BBB8-80C766A7D60A}" type="presOf" srcId="{867C829E-342A-428F-A317-06510B6B16D7}" destId="{D55F09C1-F522-4097-86A2-08268391757A}" srcOrd="0" destOrd="0" presId="urn:microsoft.com/office/officeart/2005/8/layout/chevron2"/>
    <dgm:cxn modelId="{A885ED6D-3B4B-48BB-BBA5-A61735F6FC0B}" srcId="{C0A5F320-06C4-4230-9488-1709104B34E0}" destId="{75B946E3-EB38-4F12-A6DD-52D8B86A5070}" srcOrd="0" destOrd="0" parTransId="{DF9368A0-97E0-4C05-840A-8C1A6120F037}" sibTransId="{63CFEB16-68D1-4A86-A364-1799A5F7E546}"/>
    <dgm:cxn modelId="{B4CA09FB-2FEC-4942-8D73-BC83D3821FBD}" type="presOf" srcId="{09B3527A-230C-4BA4-ADF8-97184C58C398}" destId="{5357354E-C1DE-4EE2-8671-7A35D0CBD769}" srcOrd="0" destOrd="0" presId="urn:microsoft.com/office/officeart/2005/8/layout/chevron2"/>
    <dgm:cxn modelId="{02D1AFAC-A1A5-43DF-8A6B-C791E28BC129}" srcId="{7BC46D89-2CF5-45B0-B814-8306703B9FCF}" destId="{48E23DEC-60FD-418E-AAC3-5DA4103357C5}" srcOrd="1" destOrd="0" parTransId="{87BF1584-9C73-4E0E-AC1D-AD8460D63F61}" sibTransId="{AE0F6759-8654-400C-A2DD-23E3F6FF6A20}"/>
    <dgm:cxn modelId="{810709A1-DCBD-45E3-8FAF-43B409349AFA}" srcId="{75B946E3-EB38-4F12-A6DD-52D8B86A5070}" destId="{45A3805E-82DD-4B98-AD17-798D0F11F64E}" srcOrd="1" destOrd="0" parTransId="{F394CD8B-3D12-40C5-A525-685781C6F670}" sibTransId="{38C40017-4ED2-444D-A787-4E74C1337A8A}"/>
    <dgm:cxn modelId="{5FBFD78C-1746-4425-9405-728F910E0277}" type="presParOf" srcId="{179162C9-2E1F-4ACB-AF07-EEBDBF960A4C}" destId="{BAC7393D-F579-479C-8FD8-435DF252591B}" srcOrd="0" destOrd="0" presId="urn:microsoft.com/office/officeart/2005/8/layout/chevron2"/>
    <dgm:cxn modelId="{885E2D69-BC64-4ECD-B280-8E6F08837A4F}" type="presParOf" srcId="{BAC7393D-F579-479C-8FD8-435DF252591B}" destId="{4AE817DB-9F85-410A-B559-A16340BED528}" srcOrd="0" destOrd="0" presId="urn:microsoft.com/office/officeart/2005/8/layout/chevron2"/>
    <dgm:cxn modelId="{99B873DB-29C4-4F01-9258-A140210D9BFF}" type="presParOf" srcId="{BAC7393D-F579-479C-8FD8-435DF252591B}" destId="{F3AED9B0-BAFB-4B11-BBF1-85B77715BFE6}" srcOrd="1" destOrd="0" presId="urn:microsoft.com/office/officeart/2005/8/layout/chevron2"/>
    <dgm:cxn modelId="{8B679F25-DC9D-4CBA-811E-62BC6814FC6C}" type="presParOf" srcId="{179162C9-2E1F-4ACB-AF07-EEBDBF960A4C}" destId="{DEC6FB48-E7EF-4550-8502-4BF91B25E734}" srcOrd="1" destOrd="0" presId="urn:microsoft.com/office/officeart/2005/8/layout/chevron2"/>
    <dgm:cxn modelId="{45F73CF8-84C4-4F82-9609-D0B5947ACCF7}" type="presParOf" srcId="{179162C9-2E1F-4ACB-AF07-EEBDBF960A4C}" destId="{987913F4-5819-47DC-A63A-BD478493C650}" srcOrd="2" destOrd="0" presId="urn:microsoft.com/office/officeart/2005/8/layout/chevron2"/>
    <dgm:cxn modelId="{C46C1C2C-54F8-4EC4-B53F-5048EFE43CE8}" type="presParOf" srcId="{987913F4-5819-47DC-A63A-BD478493C650}" destId="{3818D624-A490-4BB0-AD8E-B393B44483C9}" srcOrd="0" destOrd="0" presId="urn:microsoft.com/office/officeart/2005/8/layout/chevron2"/>
    <dgm:cxn modelId="{04EC3E94-9A5E-4866-A8A7-535538F27124}" type="presParOf" srcId="{987913F4-5819-47DC-A63A-BD478493C650}" destId="{5357354E-C1DE-4EE2-8671-7A35D0CBD769}" srcOrd="1" destOrd="0" presId="urn:microsoft.com/office/officeart/2005/8/layout/chevron2"/>
    <dgm:cxn modelId="{AE33F518-D67E-44D3-A197-2215C980FC57}" type="presParOf" srcId="{179162C9-2E1F-4ACB-AF07-EEBDBF960A4C}" destId="{41D96163-725B-41F0-979A-366C168176AF}" srcOrd="3" destOrd="0" presId="urn:microsoft.com/office/officeart/2005/8/layout/chevron2"/>
    <dgm:cxn modelId="{E9B6F7E8-A61B-49AF-8C2F-3019A7B5B9D3}" type="presParOf" srcId="{179162C9-2E1F-4ACB-AF07-EEBDBF960A4C}" destId="{3CFF1743-FBAA-44BA-800D-7BBB0E034104}" srcOrd="4" destOrd="0" presId="urn:microsoft.com/office/officeart/2005/8/layout/chevron2"/>
    <dgm:cxn modelId="{FE3C4AD1-04F6-4AEC-B850-43D3AE6D6317}" type="presParOf" srcId="{3CFF1743-FBAA-44BA-800D-7BBB0E034104}" destId="{6E15C73C-363C-40B8-AB67-650B544F2412}" srcOrd="0" destOrd="0" presId="urn:microsoft.com/office/officeart/2005/8/layout/chevron2"/>
    <dgm:cxn modelId="{C2F0FC2E-D1AB-4BA0-8863-1C2EFB67316E}" type="presParOf" srcId="{3CFF1743-FBAA-44BA-800D-7BBB0E034104}" destId="{D55F09C1-F522-4097-86A2-08268391757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E817DB-9F85-410A-B559-A16340BED528}">
      <dsp:nvSpPr>
        <dsp:cNvPr id="0" name=""/>
        <dsp:cNvSpPr/>
      </dsp:nvSpPr>
      <dsp:spPr>
        <a:xfrm rot="5400000">
          <a:off x="-263954" y="265193"/>
          <a:ext cx="1759695" cy="1231786"/>
        </a:xfrm>
        <a:prstGeom prst="chevron">
          <a:avLst/>
        </a:prstGeom>
        <a:solidFill>
          <a:schemeClr val="accent1">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US" sz="1300" kern="1200" dirty="0" smtClean="0"/>
            <a:t>Política</a:t>
          </a:r>
          <a:endParaRPr lang="es-MX" sz="1300" kern="1200" dirty="0"/>
        </a:p>
      </dsp:txBody>
      <dsp:txXfrm rot="-5400000">
        <a:off x="1" y="617131"/>
        <a:ext cx="1231786" cy="527909"/>
      </dsp:txXfrm>
    </dsp:sp>
    <dsp:sp modelId="{F3AED9B0-BAFB-4B11-BBF1-85B77715BFE6}">
      <dsp:nvSpPr>
        <dsp:cNvPr id="0" name=""/>
        <dsp:cNvSpPr/>
      </dsp:nvSpPr>
      <dsp:spPr>
        <a:xfrm rot="5400000">
          <a:off x="3788408" y="-2555382"/>
          <a:ext cx="1143802" cy="6257045"/>
        </a:xfrm>
        <a:prstGeom prst="round2Same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US" sz="1500" kern="1200" dirty="0" smtClean="0"/>
            <a:t>La política estudia los procesos de toma de decisión pero en relación del poder</a:t>
          </a:r>
          <a:endParaRPr lang="es-MX" sz="1500" kern="1200" dirty="0"/>
        </a:p>
        <a:p>
          <a:pPr marL="114300" lvl="1" indent="-114300" algn="just" defTabSz="666750">
            <a:lnSpc>
              <a:spcPct val="90000"/>
            </a:lnSpc>
            <a:spcBef>
              <a:spcPct val="0"/>
            </a:spcBef>
            <a:spcAft>
              <a:spcPct val="15000"/>
            </a:spcAft>
            <a:buChar char="••"/>
          </a:pPr>
          <a:r>
            <a:rPr lang="es-US" sz="1500" kern="1200" dirty="0" smtClean="0"/>
            <a:t>La política bajo un enfoque valorativo o de estrategia </a:t>
          </a:r>
          <a:endParaRPr lang="es-MX" sz="1500" kern="1200" dirty="0"/>
        </a:p>
      </dsp:txBody>
      <dsp:txXfrm rot="-5400000">
        <a:off x="1231787" y="57075"/>
        <a:ext cx="6201209" cy="1032130"/>
      </dsp:txXfrm>
    </dsp:sp>
    <dsp:sp modelId="{3818D624-A490-4BB0-AD8E-B393B44483C9}">
      <dsp:nvSpPr>
        <dsp:cNvPr id="0" name=""/>
        <dsp:cNvSpPr/>
      </dsp:nvSpPr>
      <dsp:spPr>
        <a:xfrm rot="5400000">
          <a:off x="-263954" y="1832378"/>
          <a:ext cx="1759695" cy="1231786"/>
        </a:xfrm>
        <a:prstGeom prst="chevron">
          <a:avLst/>
        </a:prstGeom>
        <a:solidFill>
          <a:schemeClr val="accent1">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US" sz="1300" kern="1200" dirty="0" smtClean="0"/>
            <a:t>Políticas públicas</a:t>
          </a:r>
          <a:endParaRPr lang="es-MX" sz="1300" kern="1200" dirty="0"/>
        </a:p>
      </dsp:txBody>
      <dsp:txXfrm rot="-5400000">
        <a:off x="1" y="2184316"/>
        <a:ext cx="1231786" cy="527909"/>
      </dsp:txXfrm>
    </dsp:sp>
    <dsp:sp modelId="{5357354E-C1DE-4EE2-8671-7A35D0CBD769}">
      <dsp:nvSpPr>
        <dsp:cNvPr id="0" name=""/>
        <dsp:cNvSpPr/>
      </dsp:nvSpPr>
      <dsp:spPr>
        <a:xfrm rot="5400000">
          <a:off x="3788408" y="-988197"/>
          <a:ext cx="1143802" cy="6257045"/>
        </a:xfrm>
        <a:prstGeom prst="round2Same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smtClean="0"/>
            <a:t>Analiza el sustento racional de la toma de decisión (la mejor opción)</a:t>
          </a:r>
          <a:endParaRPr lang="es-MX" sz="1500" kern="1200" dirty="0"/>
        </a:p>
        <a:p>
          <a:pPr marL="114300" lvl="1" indent="-114300" algn="just" defTabSz="666750">
            <a:lnSpc>
              <a:spcPct val="90000"/>
            </a:lnSpc>
            <a:spcBef>
              <a:spcPct val="0"/>
            </a:spcBef>
            <a:spcAft>
              <a:spcPct val="15000"/>
            </a:spcAft>
            <a:buChar char="••"/>
          </a:pPr>
          <a:r>
            <a:rPr lang="es-US" sz="1500" kern="1200" dirty="0" smtClean="0"/>
            <a:t>Bajo un enfoque técnico, de eficacia, eficiencia</a:t>
          </a:r>
          <a:endParaRPr lang="es-MX" sz="1500" kern="1200" dirty="0"/>
        </a:p>
        <a:p>
          <a:pPr marL="114300" lvl="1" indent="-114300" algn="l" defTabSz="666750">
            <a:lnSpc>
              <a:spcPct val="90000"/>
            </a:lnSpc>
            <a:spcBef>
              <a:spcPct val="0"/>
            </a:spcBef>
            <a:spcAft>
              <a:spcPct val="15000"/>
            </a:spcAft>
            <a:buChar char="••"/>
          </a:pPr>
          <a:endParaRPr lang="es-MX" sz="1500" kern="1200" dirty="0"/>
        </a:p>
      </dsp:txBody>
      <dsp:txXfrm rot="-5400000">
        <a:off x="1231787" y="1624260"/>
        <a:ext cx="6201209" cy="1032130"/>
      </dsp:txXfrm>
    </dsp:sp>
    <dsp:sp modelId="{6E15C73C-363C-40B8-AB67-650B544F2412}">
      <dsp:nvSpPr>
        <dsp:cNvPr id="0" name=""/>
        <dsp:cNvSpPr/>
      </dsp:nvSpPr>
      <dsp:spPr>
        <a:xfrm rot="5400000">
          <a:off x="-263954" y="3399564"/>
          <a:ext cx="1759695" cy="1231786"/>
        </a:xfrm>
        <a:prstGeom prst="chevron">
          <a:avLst/>
        </a:prstGeom>
        <a:solidFill>
          <a:schemeClr val="accent1">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US" sz="1300" kern="1200" dirty="0" smtClean="0"/>
            <a:t>Administración pública</a:t>
          </a:r>
          <a:endParaRPr lang="es-MX" sz="1300" kern="1200" dirty="0"/>
        </a:p>
      </dsp:txBody>
      <dsp:txXfrm rot="-5400000">
        <a:off x="1" y="3751502"/>
        <a:ext cx="1231786" cy="527909"/>
      </dsp:txXfrm>
    </dsp:sp>
    <dsp:sp modelId="{D55F09C1-F522-4097-86A2-08268391757A}">
      <dsp:nvSpPr>
        <dsp:cNvPr id="0" name=""/>
        <dsp:cNvSpPr/>
      </dsp:nvSpPr>
      <dsp:spPr>
        <a:xfrm rot="5400000">
          <a:off x="3788408" y="578988"/>
          <a:ext cx="1143802" cy="6257045"/>
        </a:xfrm>
        <a:prstGeom prst="round2SameRect">
          <a:avLst/>
        </a:prstGeom>
        <a:solidFill>
          <a:schemeClr val="lt1">
            <a:alpha val="90000"/>
            <a:hueOff val="0"/>
            <a:satOff val="0"/>
            <a:lumOff val="0"/>
            <a:alphaOff val="0"/>
          </a:schemeClr>
        </a:solidFill>
        <a:ln w="285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just" defTabSz="666750">
            <a:lnSpc>
              <a:spcPct val="90000"/>
            </a:lnSpc>
            <a:spcBef>
              <a:spcPct val="0"/>
            </a:spcBef>
            <a:spcAft>
              <a:spcPct val="15000"/>
            </a:spcAft>
            <a:buChar char="••"/>
          </a:pPr>
          <a:r>
            <a:rPr lang="es-ES" sz="1500" kern="1200" dirty="0" smtClean="0"/>
            <a:t>Programar, organizar y ejecutar las políticas</a:t>
          </a:r>
          <a:endParaRPr lang="es-MX" sz="1500" kern="1200" dirty="0"/>
        </a:p>
        <a:p>
          <a:pPr marL="114300" lvl="1" indent="-114300" algn="just" defTabSz="666750">
            <a:lnSpc>
              <a:spcPct val="90000"/>
            </a:lnSpc>
            <a:spcBef>
              <a:spcPct val="0"/>
            </a:spcBef>
            <a:spcAft>
              <a:spcPct val="15000"/>
            </a:spcAft>
            <a:buChar char="••"/>
          </a:pPr>
          <a:r>
            <a:rPr lang="es-US" sz="1500" kern="1200" dirty="0" smtClean="0"/>
            <a:t>Bajo un enfoque de maximización los recursos –control-</a:t>
          </a:r>
          <a:endParaRPr lang="es-MX" sz="1500" kern="1200" dirty="0"/>
        </a:p>
      </dsp:txBody>
      <dsp:txXfrm rot="-5400000">
        <a:off x="1231787" y="3191445"/>
        <a:ext cx="6201209" cy="103213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58F7E8A-031B-4C4E-891A-4871EB1F8BD0}" type="datetimeFigureOut">
              <a:rPr lang="es-MX" smtClean="0"/>
              <a:pPr/>
              <a:t>08/10/2013</a:t>
            </a:fld>
            <a:endParaRPr lang="es-MX"/>
          </a:p>
        </p:txBody>
      </p:sp>
      <p:sp>
        <p:nvSpPr>
          <p:cNvPr id="4" name="3 Marcador de pie de página"/>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15C338E5-98E4-469E-BBC0-56EAE52FC9CF}" type="slidenum">
              <a:rPr lang="es-MX" smtClean="0"/>
              <a:pPr/>
              <a:t>‹Nº›</a:t>
            </a:fld>
            <a:endParaRPr lang="es-MX"/>
          </a:p>
        </p:txBody>
      </p:sp>
    </p:spTree>
    <p:extLst>
      <p:ext uri="{BB962C8B-B14F-4D97-AF65-F5344CB8AC3E}">
        <p14:creationId xmlns:p14="http://schemas.microsoft.com/office/powerpoint/2010/main" val="14087168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333CAF1-FCDA-4813-BF63-3C3AE9787AB8}" type="datetimeFigureOut">
              <a:rPr lang="es-MX" smtClean="0"/>
              <a:pPr/>
              <a:t>08/10/2013</a:t>
            </a:fld>
            <a:endParaRPr lang="es-MX"/>
          </a:p>
        </p:txBody>
      </p:sp>
      <p:sp>
        <p:nvSpPr>
          <p:cNvPr id="4" name="3 Marcador de imagen de diapositiva"/>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BEC5AF6-EF1F-4ACD-9BD6-CFF0FD20B527}" type="slidenum">
              <a:rPr lang="es-MX" smtClean="0"/>
              <a:pPr/>
              <a:t>‹Nº›</a:t>
            </a:fld>
            <a:endParaRPr lang="es-MX"/>
          </a:p>
        </p:txBody>
      </p:sp>
    </p:spTree>
    <p:extLst>
      <p:ext uri="{BB962C8B-B14F-4D97-AF65-F5344CB8AC3E}">
        <p14:creationId xmlns:p14="http://schemas.microsoft.com/office/powerpoint/2010/main" val="356840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0962" name="2 Marcador de notas"/>
          <p:cNvSpPr>
            <a:spLocks noGrp="1"/>
          </p:cNvSpPr>
          <p:nvPr>
            <p:ph type="body" idx="1"/>
          </p:nvPr>
        </p:nvSpPr>
        <p:spPr bwMode="auto">
          <a:noFill/>
        </p:spPr>
        <p:txBody>
          <a:bodyPr/>
          <a:lstStyle/>
          <a:p>
            <a:pPr eaLnBrk="1" hangingPunct="1">
              <a:spcBef>
                <a:spcPct val="0"/>
              </a:spcBef>
            </a:pPr>
            <a:endParaRPr lang="es-MX" smtClean="0"/>
          </a:p>
        </p:txBody>
      </p:sp>
      <p:sp>
        <p:nvSpPr>
          <p:cNvPr id="40963" name="3 Marcador de número de diapositiva"/>
          <p:cNvSpPr>
            <a:spLocks noGrp="1"/>
          </p:cNvSpPr>
          <p:nvPr>
            <p:ph type="sldNum" sz="quarter" idx="5"/>
          </p:nvPr>
        </p:nvSpPr>
        <p:spPr bwMode="auto">
          <a:noFill/>
          <a:ln>
            <a:miter lim="800000"/>
            <a:headEnd/>
            <a:tailEnd/>
          </a:ln>
        </p:spPr>
        <p:txBody>
          <a:bodyPr/>
          <a:lstStyle/>
          <a:p>
            <a:fld id="{1ECA8A21-8C67-4632-A077-4F39EFAE328B}" type="slidenum">
              <a:rPr lang="es-MX" smtClean="0">
                <a:cs typeface="Arial" charset="0"/>
              </a:rPr>
              <a:pPr/>
              <a:t>15</a:t>
            </a:fld>
            <a:endParaRPr lang="es-MX" smtClean="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1 Marcador de imagen de diapositiva"/>
          <p:cNvSpPr>
            <a:spLocks noGrp="1" noRot="1" noChangeAspect="1" noTextEdit="1"/>
          </p:cNvSpPr>
          <p:nvPr>
            <p:ph type="sldImg"/>
          </p:nvPr>
        </p:nvSpPr>
        <p:spPr>
          <a:ln/>
        </p:spPr>
      </p:sp>
      <p:sp>
        <p:nvSpPr>
          <p:cNvPr id="18944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lstStyle/>
          <a:p>
            <a:r>
              <a:rPr lang="es-MX" altLang="es-MX" dirty="0" smtClean="0"/>
              <a:t>Si  bien los nombres de las dimensiones varían para algunos derechos, en el SIDESC se optó por mantener una nomenclatura uniforme y representativa de los contenidos de las observaciones generales. </a:t>
            </a:r>
          </a:p>
          <a:p>
            <a:endParaRPr lang="es-MX" altLang="es-MX" dirty="0" smtClean="0"/>
          </a:p>
        </p:txBody>
      </p:sp>
      <p:sp>
        <p:nvSpPr>
          <p:cNvPr id="62468" name="3 Marcador de número de diapositiva"/>
          <p:cNvSpPr txBox="1">
            <a:spLocks noGrp="1"/>
          </p:cNvSpPr>
          <p:nvPr/>
        </p:nvSpPr>
        <p:spPr bwMode="auto">
          <a:xfrm>
            <a:off x="3850443"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nchor="b"/>
          <a:lstStyle>
            <a:lvl1pPr>
              <a:defRPr sz="1600">
                <a:solidFill>
                  <a:schemeClr val="tx1"/>
                </a:solidFill>
                <a:latin typeface="Arial" charset="0"/>
                <a:cs typeface="Arial" charset="0"/>
              </a:defRPr>
            </a:lvl1pPr>
            <a:lvl2pPr marL="742950" indent="-285750">
              <a:defRPr sz="1600">
                <a:solidFill>
                  <a:schemeClr val="tx1"/>
                </a:solidFill>
                <a:latin typeface="Arial" charset="0"/>
                <a:cs typeface="Arial" charset="0"/>
              </a:defRPr>
            </a:lvl2pPr>
            <a:lvl3pPr marL="1143000" indent="-228600">
              <a:defRPr sz="1600">
                <a:solidFill>
                  <a:schemeClr val="tx1"/>
                </a:solidFill>
                <a:latin typeface="Arial" charset="0"/>
                <a:cs typeface="Arial" charset="0"/>
              </a:defRPr>
            </a:lvl3pPr>
            <a:lvl4pPr marL="1600200" indent="-228600">
              <a:defRPr sz="1600">
                <a:solidFill>
                  <a:schemeClr val="tx1"/>
                </a:solidFill>
                <a:latin typeface="Arial" charset="0"/>
                <a:cs typeface="Arial" charset="0"/>
              </a:defRPr>
            </a:lvl4pPr>
            <a:lvl5pPr marL="2057400" indent="-228600">
              <a:defRPr sz="1600">
                <a:solidFill>
                  <a:schemeClr val="tx1"/>
                </a:solidFill>
                <a:latin typeface="Arial" charset="0"/>
                <a:cs typeface="Arial" charset="0"/>
              </a:defRPr>
            </a:lvl5pPr>
            <a:lvl6pPr marL="2514600" indent="-228600" eaLnBrk="0" fontAlgn="base" hangingPunct="0">
              <a:spcBef>
                <a:spcPct val="0"/>
              </a:spcBef>
              <a:spcAft>
                <a:spcPct val="0"/>
              </a:spcAft>
              <a:defRPr sz="1600">
                <a:solidFill>
                  <a:schemeClr val="tx1"/>
                </a:solidFill>
                <a:latin typeface="Arial" charset="0"/>
                <a:cs typeface="Arial" charset="0"/>
              </a:defRPr>
            </a:lvl6pPr>
            <a:lvl7pPr marL="2971800" indent="-228600" eaLnBrk="0" fontAlgn="base" hangingPunct="0">
              <a:spcBef>
                <a:spcPct val="0"/>
              </a:spcBef>
              <a:spcAft>
                <a:spcPct val="0"/>
              </a:spcAft>
              <a:defRPr sz="1600">
                <a:solidFill>
                  <a:schemeClr val="tx1"/>
                </a:solidFill>
                <a:latin typeface="Arial" charset="0"/>
                <a:cs typeface="Arial" charset="0"/>
              </a:defRPr>
            </a:lvl7pPr>
            <a:lvl8pPr marL="3429000" indent="-228600" eaLnBrk="0" fontAlgn="base" hangingPunct="0">
              <a:spcBef>
                <a:spcPct val="0"/>
              </a:spcBef>
              <a:spcAft>
                <a:spcPct val="0"/>
              </a:spcAft>
              <a:defRPr sz="1600">
                <a:solidFill>
                  <a:schemeClr val="tx1"/>
                </a:solidFill>
                <a:latin typeface="Arial" charset="0"/>
                <a:cs typeface="Arial" charset="0"/>
              </a:defRPr>
            </a:lvl8pPr>
            <a:lvl9pPr marL="3886200" indent="-228600" eaLnBrk="0" fontAlgn="base" hangingPunct="0">
              <a:spcBef>
                <a:spcPct val="0"/>
              </a:spcBef>
              <a:spcAft>
                <a:spcPct val="0"/>
              </a:spcAft>
              <a:defRPr sz="1600">
                <a:solidFill>
                  <a:schemeClr val="tx1"/>
                </a:solidFill>
                <a:latin typeface="Arial" charset="0"/>
                <a:cs typeface="Arial" charset="0"/>
              </a:defRPr>
            </a:lvl9pPr>
          </a:lstStyle>
          <a:p>
            <a:pPr algn="r" eaLnBrk="1" hangingPunct="1"/>
            <a:fld id="{CDB88158-F759-46BF-9DE0-F20D1B931ED3}" type="slidenum">
              <a:rPr lang="es-MX" altLang="es-MX" sz="1200">
                <a:latin typeface="Calibri" pitchFamily="34" charset="0"/>
              </a:rPr>
              <a:pPr algn="r" eaLnBrk="1" hangingPunct="1"/>
              <a:t>45</a:t>
            </a:fld>
            <a:endParaRPr lang="es-MX" altLang="es-MX"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6BEC5AF6-EF1F-4ACD-9BD6-CFF0FD20B527}" type="slidenum">
              <a:rPr lang="es-MX" smtClean="0"/>
              <a:pPr/>
              <a:t>17</a:t>
            </a:fld>
            <a:endParaRPr lang="es-MX"/>
          </a:p>
        </p:txBody>
      </p:sp>
    </p:spTree>
    <p:extLst>
      <p:ext uri="{BB962C8B-B14F-4D97-AF65-F5344CB8AC3E}">
        <p14:creationId xmlns:p14="http://schemas.microsoft.com/office/powerpoint/2010/main" val="1522460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72C91A8-F12A-43A7-B5CA-EDDF45879EFA}" type="slidenum">
              <a:rPr lang="en-US" smtClean="0"/>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72C91A8-F12A-43A7-B5CA-EDDF45879EFA}" type="slidenum">
              <a:rPr lang="en-US" smtClean="0"/>
              <a:pPr/>
              <a:t>36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noFill/>
          <a:ln>
            <a:miter lim="800000"/>
            <a:headEnd/>
            <a:tailEnd/>
          </a:ln>
        </p:spPr>
        <p:txBody>
          <a:bodyPr/>
          <a:lstStyle/>
          <a:p>
            <a:fld id="{A14AFFC8-050A-4FD8-9523-79E16051BC07}" type="slidenum">
              <a:rPr lang="es-ES" smtClean="0">
                <a:cs typeface="Arial" charset="0"/>
              </a:rPr>
              <a:pPr/>
              <a:t>44</a:t>
            </a:fld>
            <a:endParaRPr lang="es-ES" smtClean="0">
              <a:cs typeface="Arial" charset="0"/>
            </a:endParaRPr>
          </a:p>
        </p:txBody>
      </p:sp>
      <p:sp>
        <p:nvSpPr>
          <p:cNvPr id="563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a:lstStyle/>
          <a:p>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8" name="Slide Number Placeholder 7"/>
          <p:cNvSpPr>
            <a:spLocks noGrp="1"/>
          </p:cNvSpPr>
          <p:nvPr>
            <p:ph type="sldNum" sz="quarter" idx="11"/>
          </p:nvPr>
        </p:nvSpPr>
        <p:spPr/>
        <p:txBody>
          <a:bodyPr/>
          <a:lstStyle/>
          <a:p>
            <a:fld id="{5585DAC2-7A82-47DE-AFB1-EC56793E46E5}" type="slidenum">
              <a:rPr lang="es-MX" smtClean="0"/>
              <a:pPr/>
              <a:t>‹Nº›</a:t>
            </a:fld>
            <a:endParaRPr lang="es-MX"/>
          </a:p>
        </p:txBody>
      </p:sp>
      <p:sp>
        <p:nvSpPr>
          <p:cNvPr id="9" name="Footer Placeholder 8"/>
          <p:cNvSpPr>
            <a:spLocks noGrp="1"/>
          </p:cNvSpPr>
          <p:nvPr>
            <p:ph type="ftr" sz="quarter" idx="12"/>
          </p:nvPr>
        </p:nvSpPr>
        <p:spPr/>
        <p:txBody>
          <a:bodyPr/>
          <a:lstStyle/>
          <a:p>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5585DAC2-7A82-47DE-AFB1-EC56793E46E5}" type="slidenum">
              <a:rPr lang="es-MX" smtClean="0"/>
              <a:pPr/>
              <a:t>‹Nº›</a:t>
            </a:fld>
            <a:endParaRPr lang="es-MX"/>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85DAC2-7A82-47DE-AFB1-EC56793E46E5}" type="slidenum">
              <a:rPr lang="es-MX" smtClean="0"/>
              <a:pPr/>
              <a:t>‹Nº›</a:t>
            </a:fld>
            <a:endParaRPr lang="es-MX"/>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5585DAC2-7A82-47DE-AFB1-EC56793E46E5}" type="slidenum">
              <a:rPr lang="es-MX" smtClean="0"/>
              <a:pPr/>
              <a:t>‹Nº›</a:t>
            </a:fld>
            <a:endParaRPr lang="es-MX"/>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6CC079-8B14-4032-A394-0199B125E31E}" type="datetimeFigureOut">
              <a:rPr lang="es-MX" smtClean="0"/>
              <a:pPr/>
              <a:t>08/10/2013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5585DAC2-7A82-47DE-AFB1-EC56793E46E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0D6CC079-8B14-4032-A394-0199B125E31E}" type="datetimeFigureOut">
              <a:rPr lang="es-MX" smtClean="0"/>
              <a:pPr/>
              <a:t>08/10/2013</a:t>
            </a:fld>
            <a:endParaRPr lang="es-MX"/>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MX"/>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5585DAC2-7A82-47DE-AFB1-EC56793E46E5}" type="slidenum">
              <a:rPr lang="es-MX" smtClean="0"/>
              <a:pPr/>
              <a:t>‹Nº›</a:t>
            </a:fld>
            <a:endParaRPr lang="es-MX"/>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5800" y="2348880"/>
            <a:ext cx="7772400" cy="1470025"/>
          </a:xfrm>
        </p:spPr>
        <p:txBody>
          <a:bodyPr>
            <a:normAutofit/>
          </a:bodyPr>
          <a:lstStyle/>
          <a:p>
            <a:r>
              <a:rPr lang="es-MX" sz="4000" dirty="0" smtClean="0"/>
              <a:t>Políticas públicas y reconstrucción del tejido social</a:t>
            </a:r>
            <a:endParaRPr lang="es-MX" sz="4000" dirty="0"/>
          </a:p>
        </p:txBody>
      </p:sp>
      <p:sp>
        <p:nvSpPr>
          <p:cNvPr id="5" name="4 Subtítulo"/>
          <p:cNvSpPr>
            <a:spLocks noGrp="1"/>
          </p:cNvSpPr>
          <p:nvPr>
            <p:ph type="subTitle" idx="1"/>
          </p:nvPr>
        </p:nvSpPr>
        <p:spPr>
          <a:xfrm>
            <a:off x="1371600" y="4149080"/>
            <a:ext cx="6400800" cy="1752600"/>
          </a:xfrm>
        </p:spPr>
        <p:txBody>
          <a:bodyPr>
            <a:normAutofit/>
          </a:bodyPr>
          <a:lstStyle/>
          <a:p>
            <a:r>
              <a:rPr lang="es-MX" dirty="0" smtClean="0"/>
              <a:t>Lic. María Enriqueta Cepeda Ruíz</a:t>
            </a:r>
          </a:p>
          <a:p>
            <a:r>
              <a:rPr lang="es-MX" dirty="0" smtClean="0"/>
              <a:t>INCIDE Social A.C.</a:t>
            </a:r>
            <a:endParaRPr lang="es-MX" dirty="0"/>
          </a:p>
        </p:txBody>
      </p:sp>
      <p:pic>
        <p:nvPicPr>
          <p:cNvPr id="1026" name="Picture 2" descr="C:\Users\Comunicacion\Desktop\Logos 300 dpi\logo_10_año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2841" y="548680"/>
            <a:ext cx="2058317" cy="151216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0980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2F5897"/>
                </a:solidFill>
              </a:rPr>
              <a:t>Políticas públicas</a:t>
            </a:r>
            <a:endParaRPr lang="es-MX" dirty="0"/>
          </a:p>
        </p:txBody>
      </p:sp>
      <p:sp>
        <p:nvSpPr>
          <p:cNvPr id="3" name="2 Marcador de contenido"/>
          <p:cNvSpPr>
            <a:spLocks noGrp="1"/>
          </p:cNvSpPr>
          <p:nvPr>
            <p:ph idx="1"/>
          </p:nvPr>
        </p:nvSpPr>
        <p:spPr/>
        <p:txBody>
          <a:bodyPr/>
          <a:lstStyle/>
          <a:p>
            <a:pPr algn="just"/>
            <a:r>
              <a:rPr lang="es-MX" dirty="0"/>
              <a:t>Son acciones y flujos de información relacionadas con un objetivo político definido en forma democrática; las que se desarrollan por el sector público y, frecuentemente, con la participación de la comunidad y el sector privado.</a:t>
            </a:r>
          </a:p>
          <a:p>
            <a:pPr algn="just"/>
            <a:endParaRPr lang="es-MX" dirty="0"/>
          </a:p>
          <a:p>
            <a:pPr algn="just"/>
            <a:r>
              <a:rPr lang="es-MX" dirty="0"/>
              <a:t>Es un conjunto de decisiones cuyo objeto es la distribución de determinados bienes o recursos. En este proceso se encuentran en juego bienes o recursos que pueden afectar o privilegiar a determinados individuos y grupos.</a:t>
            </a: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2497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2F5897"/>
                </a:solidFill>
              </a:rPr>
              <a:t>Políticas públicas</a:t>
            </a:r>
            <a:endParaRPr lang="es-MX" dirty="0"/>
          </a:p>
        </p:txBody>
      </p:sp>
      <p:sp>
        <p:nvSpPr>
          <p:cNvPr id="3" name="2 Marcador de contenido"/>
          <p:cNvSpPr>
            <a:spLocks noGrp="1"/>
          </p:cNvSpPr>
          <p:nvPr>
            <p:ph idx="1"/>
          </p:nvPr>
        </p:nvSpPr>
        <p:spPr/>
        <p:txBody>
          <a:bodyPr>
            <a:normAutofit fontScale="92500"/>
          </a:bodyPr>
          <a:lstStyle/>
          <a:p>
            <a:pPr algn="just"/>
            <a:r>
              <a:rPr lang="es-MX" dirty="0"/>
              <a:t>No se afirma que el no actuar es una política pública, sino que la decisión de no actuar ante un determinado problema conforma en sí una política pública</a:t>
            </a:r>
            <a:r>
              <a:rPr lang="es-MX" dirty="0" smtClean="0"/>
              <a:t>.</a:t>
            </a:r>
          </a:p>
          <a:p>
            <a:pPr algn="just"/>
            <a:endParaRPr lang="es-MX" sz="1100" dirty="0"/>
          </a:p>
          <a:p>
            <a:pPr algn="just"/>
            <a:r>
              <a:rPr lang="es-MX" dirty="0"/>
              <a:t>“no tomar decisiones” es tomar una decisión o “salir del paso (o </a:t>
            </a:r>
            <a:r>
              <a:rPr lang="es-MX" dirty="0" err="1"/>
              <a:t>muddling</a:t>
            </a:r>
            <a:r>
              <a:rPr lang="es-MX" dirty="0"/>
              <a:t> </a:t>
            </a:r>
            <a:r>
              <a:rPr lang="es-MX" dirty="0" err="1"/>
              <a:t>through</a:t>
            </a:r>
            <a:r>
              <a:rPr lang="es-MX" dirty="0"/>
              <a:t>) según </a:t>
            </a:r>
            <a:r>
              <a:rPr lang="es-MX" dirty="0" err="1"/>
              <a:t>Limdblom</a:t>
            </a:r>
            <a:r>
              <a:rPr lang="es-MX" dirty="0"/>
              <a:t>.</a:t>
            </a:r>
          </a:p>
          <a:p>
            <a:pPr algn="just"/>
            <a:endParaRPr lang="es-MX" sz="1100" dirty="0"/>
          </a:p>
          <a:p>
            <a:pPr algn="just"/>
            <a:r>
              <a:rPr lang="es-MX" dirty="0"/>
              <a:t>Es un conjunto de decisiones cuyo objeto es la distribución de determinados bienes o recursos. </a:t>
            </a:r>
          </a:p>
          <a:p>
            <a:pPr algn="just"/>
            <a:r>
              <a:rPr lang="es-MX" dirty="0"/>
              <a:t>no es una acción aislada ni una medida apartada</a:t>
            </a:r>
          </a:p>
          <a:p>
            <a:pPr algn="just"/>
            <a:r>
              <a:rPr lang="es-MX" dirty="0"/>
              <a:t>se encuentran en juego bienes o recursos que pueden afectar o privilegiar a determinados individuos y grupos</a:t>
            </a:r>
          </a:p>
          <a:p>
            <a:pPr marL="0" indent="0">
              <a:buNone/>
            </a:pPr>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488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a:xfrm>
            <a:off x="-252536" y="836712"/>
            <a:ext cx="8229600" cy="633412"/>
          </a:xfrm>
        </p:spPr>
        <p:txBody>
          <a:bodyPr>
            <a:noAutofit/>
          </a:bodyPr>
          <a:lstStyle/>
          <a:p>
            <a:pPr algn="ctr"/>
            <a:r>
              <a:rPr lang="es-MX" sz="3200" dirty="0" smtClean="0"/>
              <a:t>Características de las políticas públicas</a:t>
            </a:r>
          </a:p>
        </p:txBody>
      </p:sp>
      <p:sp>
        <p:nvSpPr>
          <p:cNvPr id="31746" name="Rectangle 3"/>
          <p:cNvSpPr>
            <a:spLocks noGrp="1"/>
          </p:cNvSpPr>
          <p:nvPr>
            <p:ph idx="1"/>
          </p:nvPr>
        </p:nvSpPr>
        <p:spPr>
          <a:xfrm>
            <a:off x="354012" y="1700808"/>
            <a:ext cx="8435975" cy="5545137"/>
          </a:xfrm>
        </p:spPr>
        <p:txBody>
          <a:bodyPr>
            <a:normAutofit/>
          </a:bodyPr>
          <a:lstStyle/>
          <a:p>
            <a:pPr algn="just">
              <a:lnSpc>
                <a:spcPct val="80000"/>
              </a:lnSpc>
            </a:pPr>
            <a:r>
              <a:rPr lang="es-MX" sz="2400" dirty="0" smtClean="0">
                <a:cs typeface="Arial" charset="0"/>
              </a:rPr>
              <a:t>Oportunidad política</a:t>
            </a:r>
          </a:p>
          <a:p>
            <a:pPr algn="just">
              <a:lnSpc>
                <a:spcPct val="80000"/>
              </a:lnSpc>
            </a:pPr>
            <a:endParaRPr lang="es-MX" sz="1000" dirty="0" smtClean="0">
              <a:cs typeface="Arial" charset="0"/>
            </a:endParaRPr>
          </a:p>
          <a:p>
            <a:pPr algn="just">
              <a:lnSpc>
                <a:spcPct val="80000"/>
              </a:lnSpc>
            </a:pPr>
            <a:r>
              <a:rPr lang="es-MX" sz="2400" dirty="0" smtClean="0">
                <a:cs typeface="Arial" charset="0"/>
              </a:rPr>
              <a:t>Lugar en la secuencia de medidas pertinentes (¿qué es primero? ¿qué condiciona qué)</a:t>
            </a:r>
          </a:p>
          <a:p>
            <a:pPr algn="just">
              <a:lnSpc>
                <a:spcPct val="80000"/>
              </a:lnSpc>
            </a:pPr>
            <a:endParaRPr lang="es-MX" sz="1000" dirty="0" smtClean="0">
              <a:cs typeface="Arial" charset="0"/>
            </a:endParaRPr>
          </a:p>
          <a:p>
            <a:pPr algn="just">
              <a:lnSpc>
                <a:spcPct val="80000"/>
              </a:lnSpc>
            </a:pPr>
            <a:r>
              <a:rPr lang="es-MX" sz="2400" dirty="0" smtClean="0">
                <a:cs typeface="Arial" charset="0"/>
              </a:rPr>
              <a:t>Claridad de objetivos</a:t>
            </a:r>
          </a:p>
          <a:p>
            <a:pPr algn="just">
              <a:lnSpc>
                <a:spcPct val="80000"/>
              </a:lnSpc>
            </a:pPr>
            <a:endParaRPr lang="es-MX" sz="1000" dirty="0" smtClean="0">
              <a:cs typeface="Arial" charset="0"/>
            </a:endParaRPr>
          </a:p>
          <a:p>
            <a:pPr algn="just">
              <a:lnSpc>
                <a:spcPct val="80000"/>
              </a:lnSpc>
            </a:pPr>
            <a:r>
              <a:rPr lang="es-MX" sz="2400" dirty="0" smtClean="0">
                <a:cs typeface="Arial" charset="0"/>
              </a:rPr>
              <a:t>Funcionalidad de los instrumentos</a:t>
            </a:r>
          </a:p>
          <a:p>
            <a:pPr algn="just">
              <a:lnSpc>
                <a:spcPct val="80000"/>
              </a:lnSpc>
            </a:pPr>
            <a:endParaRPr lang="es-MX" sz="1000" dirty="0" smtClean="0">
              <a:cs typeface="Arial" charset="0"/>
            </a:endParaRPr>
          </a:p>
          <a:p>
            <a:pPr algn="just">
              <a:lnSpc>
                <a:spcPct val="80000"/>
              </a:lnSpc>
            </a:pPr>
            <a:r>
              <a:rPr lang="es-MX" sz="2400" dirty="0" smtClean="0">
                <a:cs typeface="Arial" charset="0"/>
              </a:rPr>
              <a:t>Indicadores (costo unitario, economía, eficacia, eficiencia)</a:t>
            </a:r>
          </a:p>
          <a:p>
            <a:pPr marL="0" indent="0" algn="r">
              <a:lnSpc>
                <a:spcPct val="80000"/>
              </a:lnSpc>
              <a:buNone/>
            </a:pPr>
            <a:endParaRPr lang="es-ES" sz="1800" b="1" dirty="0" smtClean="0">
              <a:cs typeface="Arial" charset="0"/>
            </a:endParaRPr>
          </a:p>
          <a:p>
            <a:pPr algn="r" eaLnBrk="1" hangingPunct="1">
              <a:spcBef>
                <a:spcPct val="0"/>
              </a:spcBef>
              <a:buFontTx/>
              <a:buNone/>
            </a:pPr>
            <a:r>
              <a:rPr lang="es-ES" sz="1600" b="1" dirty="0" smtClean="0"/>
              <a:t>*</a:t>
            </a:r>
            <a:r>
              <a:rPr lang="es-ES" sz="1600" dirty="0" smtClean="0"/>
              <a:t>Eugenio </a:t>
            </a:r>
            <a:r>
              <a:rPr lang="es-ES" sz="1600" dirty="0" err="1" smtClean="0"/>
              <a:t>Lahera</a:t>
            </a:r>
            <a:r>
              <a:rPr lang="es-ES" sz="1600" dirty="0" smtClean="0"/>
              <a:t>, Política y políticas públicas, CEPAL, 2004.</a:t>
            </a:r>
            <a:endParaRPr lang="es-ES" sz="1600" b="1"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203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a:xfrm>
            <a:off x="-252536" y="476672"/>
            <a:ext cx="8229600" cy="990600"/>
          </a:xfrm>
        </p:spPr>
        <p:txBody>
          <a:bodyPr>
            <a:normAutofit/>
          </a:bodyPr>
          <a:lstStyle/>
          <a:p>
            <a:pPr algn="ctr"/>
            <a:r>
              <a:rPr lang="es-MX" sz="3200" dirty="0" smtClean="0"/>
              <a:t>Características de las Políticas Publicas</a:t>
            </a:r>
          </a:p>
        </p:txBody>
      </p:sp>
      <p:sp>
        <p:nvSpPr>
          <p:cNvPr id="28674" name="Rectangle 3"/>
          <p:cNvSpPr>
            <a:spLocks noGrp="1"/>
          </p:cNvSpPr>
          <p:nvPr>
            <p:ph idx="1"/>
          </p:nvPr>
        </p:nvSpPr>
        <p:spPr>
          <a:xfrm>
            <a:off x="251520" y="1628800"/>
            <a:ext cx="8229600" cy="4876800"/>
          </a:xfrm>
        </p:spPr>
        <p:txBody>
          <a:bodyPr/>
          <a:lstStyle/>
          <a:p>
            <a:pPr algn="just">
              <a:lnSpc>
                <a:spcPct val="90000"/>
              </a:lnSpc>
            </a:pPr>
            <a:r>
              <a:rPr lang="es-MX" dirty="0" smtClean="0"/>
              <a:t>Las políticas públicas deben incluir el aspecto político como su origen, objetivo, justificación o explicación pública. </a:t>
            </a:r>
          </a:p>
          <a:p>
            <a:pPr>
              <a:lnSpc>
                <a:spcPct val="90000"/>
              </a:lnSpc>
            </a:pPr>
            <a:endParaRPr lang="es-MX" dirty="0" smtClean="0"/>
          </a:p>
          <a:p>
            <a:pPr algn="just">
              <a:lnSpc>
                <a:spcPct val="90000"/>
              </a:lnSpc>
            </a:pPr>
            <a:r>
              <a:rPr lang="es-MX" dirty="0" smtClean="0"/>
              <a:t>Si las políticas públicas no son enmarcadas en un amplio proceso de participación, ello puede sesgar a los actores públicos.</a:t>
            </a:r>
          </a:p>
          <a:p>
            <a:pPr>
              <a:lnSpc>
                <a:spcPct val="90000"/>
              </a:lnSpc>
            </a:pPr>
            <a:endParaRPr lang="es-MX"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18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180528" y="476672"/>
            <a:ext cx="8229600" cy="990600"/>
          </a:xfrm>
        </p:spPr>
        <p:txBody>
          <a:bodyPr>
            <a:normAutofit/>
          </a:bodyPr>
          <a:lstStyle/>
          <a:p>
            <a:pPr algn="ctr"/>
            <a:r>
              <a:rPr lang="es-MX" sz="3200" dirty="0" smtClean="0"/>
              <a:t>Características de las Políticas Publicas*</a:t>
            </a:r>
          </a:p>
        </p:txBody>
      </p:sp>
      <p:sp>
        <p:nvSpPr>
          <p:cNvPr id="32770" name="Rectangle 3"/>
          <p:cNvSpPr>
            <a:spLocks noGrp="1"/>
          </p:cNvSpPr>
          <p:nvPr>
            <p:ph idx="1"/>
          </p:nvPr>
        </p:nvSpPr>
        <p:spPr>
          <a:xfrm>
            <a:off x="251520" y="1628800"/>
            <a:ext cx="8229600" cy="4876800"/>
          </a:xfrm>
        </p:spPr>
        <p:txBody>
          <a:bodyPr>
            <a:normAutofit/>
          </a:bodyPr>
          <a:lstStyle/>
          <a:p>
            <a:pPr algn="just"/>
            <a:r>
              <a:rPr lang="es-MX" dirty="0" smtClean="0"/>
              <a:t>Buscan resolver problemas prácticos o materiales</a:t>
            </a:r>
          </a:p>
          <a:p>
            <a:pPr algn="just"/>
            <a:r>
              <a:rPr lang="es-MX" dirty="0" smtClean="0"/>
              <a:t>Trata de cumplir objetivos con eficacia</a:t>
            </a:r>
          </a:p>
          <a:p>
            <a:pPr algn="just"/>
            <a:r>
              <a:rPr lang="es-MX" dirty="0" smtClean="0"/>
              <a:t>Procedimientos deben ser legales y abiertos al público (transparencia)</a:t>
            </a:r>
          </a:p>
          <a:p>
            <a:pPr algn="r">
              <a:buFont typeface="Arial" charset="0"/>
              <a:buNone/>
            </a:pPr>
            <a:r>
              <a:rPr lang="es-MX" sz="2000" dirty="0" smtClean="0"/>
              <a:t>José Luis Méndez</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7614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Título"/>
          <p:cNvSpPr>
            <a:spLocks noGrp="1"/>
          </p:cNvSpPr>
          <p:nvPr>
            <p:ph type="title"/>
          </p:nvPr>
        </p:nvSpPr>
        <p:spPr>
          <a:xfrm>
            <a:off x="-1400175" y="483340"/>
            <a:ext cx="8229600" cy="990600"/>
          </a:xfrm>
        </p:spPr>
        <p:txBody>
          <a:bodyPr/>
          <a:lstStyle/>
          <a:p>
            <a:pPr algn="ctr" eaLnBrk="1" hangingPunct="1"/>
            <a:r>
              <a:rPr lang="es-MX" sz="3200" dirty="0" smtClean="0"/>
              <a:t>Ciclo de la política pública</a:t>
            </a:r>
          </a:p>
        </p:txBody>
      </p:sp>
      <p:grpSp>
        <p:nvGrpSpPr>
          <p:cNvPr id="39938" name="13 Grupo"/>
          <p:cNvGrpSpPr>
            <a:grpSpLocks/>
          </p:cNvGrpSpPr>
          <p:nvPr/>
        </p:nvGrpSpPr>
        <p:grpSpPr bwMode="auto">
          <a:xfrm>
            <a:off x="1907704" y="2528972"/>
            <a:ext cx="5780087" cy="2071688"/>
            <a:chOff x="1714480" y="1928802"/>
            <a:chExt cx="5779316" cy="2071703"/>
          </a:xfrm>
        </p:grpSpPr>
        <p:sp>
          <p:nvSpPr>
            <p:cNvPr id="4" name="3 CuadroTexto"/>
            <p:cNvSpPr txBox="1"/>
            <p:nvPr/>
          </p:nvSpPr>
          <p:spPr>
            <a:xfrm>
              <a:off x="1714480" y="2786058"/>
              <a:ext cx="1349892" cy="400110"/>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es-MX" sz="2000" dirty="0">
                  <a:solidFill>
                    <a:srgbClr val="FFFFFF"/>
                  </a:solidFill>
                </a:rPr>
                <a:t>Gestación</a:t>
              </a:r>
            </a:p>
          </p:txBody>
        </p:sp>
        <p:sp>
          <p:nvSpPr>
            <p:cNvPr id="5" name="4 CuadroTexto"/>
            <p:cNvSpPr txBox="1"/>
            <p:nvPr/>
          </p:nvSpPr>
          <p:spPr>
            <a:xfrm>
              <a:off x="3571868" y="1928802"/>
              <a:ext cx="1349892" cy="400110"/>
            </a:xfrm>
            <a:prstGeom prst="rect">
              <a:avLst/>
            </a:prstGeom>
          </p:spPr>
          <p:style>
            <a:lnRef idx="0">
              <a:schemeClr val="accent1"/>
            </a:lnRef>
            <a:fillRef idx="3">
              <a:schemeClr val="accent1"/>
            </a:fillRef>
            <a:effectRef idx="3">
              <a:schemeClr val="accent1"/>
            </a:effectRef>
            <a:fontRef idx="minor">
              <a:schemeClr val="lt1"/>
            </a:fontRef>
          </p:style>
          <p:txBody>
            <a:bodyPr>
              <a:spAutoFit/>
            </a:bodyPr>
            <a:lstStyle/>
            <a:p>
              <a:pPr algn="ctr">
                <a:defRPr/>
              </a:pPr>
              <a:r>
                <a:rPr lang="es-MX" sz="2000" dirty="0">
                  <a:solidFill>
                    <a:srgbClr val="FFFFFF"/>
                  </a:solidFill>
                </a:rPr>
                <a:t>Diseño</a:t>
              </a:r>
            </a:p>
          </p:txBody>
        </p:sp>
        <p:sp>
          <p:nvSpPr>
            <p:cNvPr id="6" name="5 CuadroTexto"/>
            <p:cNvSpPr txBox="1"/>
            <p:nvPr/>
          </p:nvSpPr>
          <p:spPr>
            <a:xfrm>
              <a:off x="3579297" y="3571876"/>
              <a:ext cx="1496859" cy="400110"/>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defRPr/>
              </a:pPr>
              <a:r>
                <a:rPr lang="es-MX" sz="2000" dirty="0">
                  <a:solidFill>
                    <a:srgbClr val="FFFFFF"/>
                  </a:solidFill>
                </a:rPr>
                <a:t>Evaluación</a:t>
              </a:r>
            </a:p>
          </p:txBody>
        </p:sp>
        <p:sp>
          <p:nvSpPr>
            <p:cNvPr id="7" name="6 CuadroTexto"/>
            <p:cNvSpPr txBox="1"/>
            <p:nvPr/>
          </p:nvSpPr>
          <p:spPr>
            <a:xfrm>
              <a:off x="5429255" y="2714620"/>
              <a:ext cx="2064541" cy="400110"/>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a:defRPr/>
              </a:pPr>
              <a:r>
                <a:rPr lang="es-MX" sz="2000" dirty="0">
                  <a:solidFill>
                    <a:srgbClr val="FFFFFF"/>
                  </a:solidFill>
                </a:rPr>
                <a:t>Implementación</a:t>
              </a:r>
            </a:p>
          </p:txBody>
        </p:sp>
        <p:sp>
          <p:nvSpPr>
            <p:cNvPr id="8" name="7 Flecha doblada"/>
            <p:cNvSpPr/>
            <p:nvPr/>
          </p:nvSpPr>
          <p:spPr>
            <a:xfrm>
              <a:off x="2643043" y="2000240"/>
              <a:ext cx="714280" cy="642943"/>
            </a:xfrm>
            <a:prstGeom prst="ben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9" name="8 Flecha doblada"/>
            <p:cNvSpPr/>
            <p:nvPr/>
          </p:nvSpPr>
          <p:spPr>
            <a:xfrm rot="5400000">
              <a:off x="5357267" y="1928851"/>
              <a:ext cx="571504" cy="714280"/>
            </a:xfrm>
            <a:prstGeom prst="ben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0" name="9 Flecha doblada"/>
            <p:cNvSpPr/>
            <p:nvPr/>
          </p:nvSpPr>
          <p:spPr>
            <a:xfrm rot="10800000">
              <a:off x="5285879" y="3357562"/>
              <a:ext cx="714280" cy="642942"/>
            </a:xfrm>
            <a:prstGeom prst="ben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1" name="10 Flecha doblada"/>
            <p:cNvSpPr/>
            <p:nvPr/>
          </p:nvSpPr>
          <p:spPr>
            <a:xfrm rot="16200000">
              <a:off x="2500142" y="3357608"/>
              <a:ext cx="642942" cy="642852"/>
            </a:xfrm>
            <a:prstGeom prst="ben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grpSp>
      <p:sp>
        <p:nvSpPr>
          <p:cNvPr id="13" name="12 CuadroTexto"/>
          <p:cNvSpPr txBox="1"/>
          <p:nvPr/>
        </p:nvSpPr>
        <p:spPr>
          <a:xfrm>
            <a:off x="191032" y="2543287"/>
            <a:ext cx="1549375" cy="18288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buFont typeface="Arial" charset="0"/>
              <a:buChar char="•"/>
              <a:defRPr/>
            </a:pPr>
            <a:r>
              <a:rPr lang="es-MX" sz="1600" dirty="0">
                <a:solidFill>
                  <a:srgbClr val="000000"/>
                </a:solidFill>
              </a:rPr>
              <a:t>Irrupción del problema</a:t>
            </a:r>
          </a:p>
          <a:p>
            <a:pPr>
              <a:buFont typeface="Arial" charset="0"/>
              <a:buChar char="•"/>
              <a:defRPr/>
            </a:pPr>
            <a:r>
              <a:rPr lang="es-MX" sz="1600" dirty="0">
                <a:solidFill>
                  <a:srgbClr val="000000"/>
                </a:solidFill>
              </a:rPr>
              <a:t>Establecimiento en la agenda</a:t>
            </a:r>
          </a:p>
          <a:p>
            <a:pPr>
              <a:buFont typeface="Arial" charset="0"/>
              <a:buChar char="•"/>
              <a:defRPr/>
            </a:pPr>
            <a:r>
              <a:rPr lang="es-MX" sz="1600" dirty="0">
                <a:solidFill>
                  <a:srgbClr val="000000"/>
                </a:solidFill>
              </a:rPr>
              <a:t>Definición del problema</a:t>
            </a:r>
          </a:p>
        </p:txBody>
      </p:sp>
      <p:sp>
        <p:nvSpPr>
          <p:cNvPr id="15" name="14 CuadroTexto"/>
          <p:cNvSpPr txBox="1"/>
          <p:nvPr/>
        </p:nvSpPr>
        <p:spPr>
          <a:xfrm>
            <a:off x="2653997" y="1596710"/>
            <a:ext cx="3643313" cy="646112"/>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fontAlgn="auto">
              <a:spcBef>
                <a:spcPts val="0"/>
              </a:spcBef>
              <a:spcAft>
                <a:spcPts val="0"/>
              </a:spcAft>
              <a:defRPr/>
            </a:pPr>
            <a:r>
              <a:rPr lang="es-MX" dirty="0"/>
              <a:t>Alternativas, Elección, trato programático</a:t>
            </a:r>
          </a:p>
        </p:txBody>
      </p:sp>
      <p:sp>
        <p:nvSpPr>
          <p:cNvPr id="16" name="15 CuadroTexto"/>
          <p:cNvSpPr txBox="1"/>
          <p:nvPr/>
        </p:nvSpPr>
        <p:spPr>
          <a:xfrm>
            <a:off x="7827168" y="3126964"/>
            <a:ext cx="1071562" cy="850900"/>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a:defRPr/>
            </a:pPr>
            <a:r>
              <a:rPr lang="es-MX" sz="1600" dirty="0">
                <a:solidFill>
                  <a:srgbClr val="000000"/>
                </a:solidFill>
              </a:rPr>
              <a:t>Ejecución</a:t>
            </a:r>
          </a:p>
          <a:p>
            <a:pPr>
              <a:defRPr/>
            </a:pPr>
            <a:r>
              <a:rPr lang="es-MX" sz="1600" dirty="0">
                <a:solidFill>
                  <a:srgbClr val="000000"/>
                </a:solidFill>
              </a:rPr>
              <a:t>Juegos de Poder</a:t>
            </a:r>
          </a:p>
        </p:txBody>
      </p:sp>
      <p:sp>
        <p:nvSpPr>
          <p:cNvPr id="17" name="16 CuadroTexto"/>
          <p:cNvSpPr txBox="1"/>
          <p:nvPr/>
        </p:nvSpPr>
        <p:spPr>
          <a:xfrm>
            <a:off x="3107531" y="4869159"/>
            <a:ext cx="2928937" cy="923925"/>
          </a:xfrm>
          <a:prstGeom prst="rect">
            <a:avLst/>
          </a:prstGeom>
        </p:spPr>
        <p:style>
          <a:lnRef idx="2">
            <a:schemeClr val="accent4"/>
          </a:lnRef>
          <a:fillRef idx="1">
            <a:schemeClr val="lt1"/>
          </a:fillRef>
          <a:effectRef idx="0">
            <a:schemeClr val="accent4"/>
          </a:effectRef>
          <a:fontRef idx="minor">
            <a:schemeClr val="dk1"/>
          </a:fontRef>
        </p:style>
        <p:txBody>
          <a:bodyPr>
            <a:spAutoFit/>
          </a:bodyPr>
          <a:lstStyle/>
          <a:p>
            <a:pPr fontAlgn="auto">
              <a:spcBef>
                <a:spcPts val="0"/>
              </a:spcBef>
              <a:spcAft>
                <a:spcPts val="0"/>
              </a:spcAft>
              <a:defRPr/>
            </a:pPr>
            <a:r>
              <a:rPr lang="es-MX" dirty="0"/>
              <a:t>Resultados</a:t>
            </a:r>
          </a:p>
          <a:p>
            <a:pPr fontAlgn="auto">
              <a:spcBef>
                <a:spcPts val="0"/>
              </a:spcBef>
              <a:spcAft>
                <a:spcPts val="0"/>
              </a:spcAft>
              <a:defRPr/>
            </a:pPr>
            <a:r>
              <a:rPr lang="es-MX" dirty="0"/>
              <a:t>Brechas </a:t>
            </a:r>
          </a:p>
          <a:p>
            <a:pPr fontAlgn="auto">
              <a:spcBef>
                <a:spcPts val="0"/>
              </a:spcBef>
              <a:spcAft>
                <a:spcPts val="0"/>
              </a:spcAft>
              <a:defRPr/>
            </a:pPr>
            <a:r>
              <a:rPr lang="es-MX" dirty="0"/>
              <a:t>Replanteamiento</a:t>
            </a:r>
          </a:p>
        </p:txBody>
      </p:sp>
      <p:pic>
        <p:nvPicPr>
          <p:cNvPr id="18"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040796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4"/>
          <p:cNvSpPr>
            <a:spLocks noGrp="1"/>
          </p:cNvSpPr>
          <p:nvPr>
            <p:ph type="title" idx="4294967295"/>
          </p:nvPr>
        </p:nvSpPr>
        <p:spPr>
          <a:xfrm>
            <a:off x="251520" y="332656"/>
            <a:ext cx="8229600" cy="1143000"/>
          </a:xfrm>
        </p:spPr>
        <p:txBody>
          <a:bodyPr>
            <a:normAutofit/>
          </a:bodyPr>
          <a:lstStyle/>
          <a:p>
            <a:pPr algn="just"/>
            <a:r>
              <a:rPr lang="es-MX" sz="3200" dirty="0" smtClean="0"/>
              <a:t>¿Qué deben contener las Políticas Públicas?</a:t>
            </a:r>
          </a:p>
        </p:txBody>
      </p:sp>
      <p:sp>
        <p:nvSpPr>
          <p:cNvPr id="22530" name="Rectangle 5"/>
          <p:cNvSpPr>
            <a:spLocks noGrp="1"/>
          </p:cNvSpPr>
          <p:nvPr>
            <p:ph type="body" idx="4294967295"/>
          </p:nvPr>
        </p:nvSpPr>
        <p:spPr>
          <a:xfrm>
            <a:off x="251520" y="1628800"/>
            <a:ext cx="8229600" cy="4525963"/>
          </a:xfrm>
        </p:spPr>
        <p:txBody>
          <a:bodyPr>
            <a:normAutofit/>
          </a:bodyPr>
          <a:lstStyle/>
          <a:p>
            <a:pPr algn="just">
              <a:lnSpc>
                <a:spcPct val="90000"/>
              </a:lnSpc>
            </a:pPr>
            <a:r>
              <a:rPr lang="es-MX" dirty="0" smtClean="0"/>
              <a:t>Las políticas públicas pueden tener propósitos distributivos,  regulatorios o redistributivos</a:t>
            </a:r>
          </a:p>
          <a:p>
            <a:pPr>
              <a:lnSpc>
                <a:spcPct val="90000"/>
              </a:lnSpc>
              <a:buNone/>
            </a:pPr>
            <a:endParaRPr lang="es-MX" dirty="0" smtClean="0"/>
          </a:p>
          <a:p>
            <a:pPr algn="just">
              <a:lnSpc>
                <a:spcPct val="90000"/>
              </a:lnSpc>
            </a:pPr>
            <a:r>
              <a:rPr lang="es-MX" dirty="0" smtClean="0"/>
              <a:t>Su construcción y aplicación genera distintos grados de conflictividad, dependiendo del poder y el número de las personas y organizaciones beneficiadas o perjudicadas con la política específica. Ello determina asimismo el grado de estabilidad en su aplicación. </a:t>
            </a:r>
          </a:p>
          <a:p>
            <a:pPr>
              <a:lnSpc>
                <a:spcPct val="90000"/>
              </a:lnSpc>
            </a:pPr>
            <a:endParaRPr lang="es-MX"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322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80528" y="260648"/>
            <a:ext cx="7772400" cy="1143000"/>
          </a:xfrm>
        </p:spPr>
        <p:txBody>
          <a:bodyPr>
            <a:noAutofit/>
          </a:bodyPr>
          <a:lstStyle/>
          <a:p>
            <a:pPr eaLnBrk="1" hangingPunct="1">
              <a:defRPr/>
            </a:pPr>
            <a:r>
              <a:rPr lang="es-MX" sz="3200" dirty="0" smtClean="0"/>
              <a:t>Componentes de una política pública</a:t>
            </a:r>
            <a:endParaRPr lang="es-ES" sz="3200" dirty="0" smtClean="0"/>
          </a:p>
        </p:txBody>
      </p:sp>
      <p:sp>
        <p:nvSpPr>
          <p:cNvPr id="2" name="Rectangle 3"/>
          <p:cNvSpPr>
            <a:spLocks noGrp="1" noChangeArrowheads="1"/>
          </p:cNvSpPr>
          <p:nvPr>
            <p:ph idx="1"/>
          </p:nvPr>
        </p:nvSpPr>
        <p:spPr>
          <a:xfrm>
            <a:off x="251520" y="1628800"/>
            <a:ext cx="7772400" cy="4114800"/>
          </a:xfrm>
        </p:spPr>
        <p:txBody>
          <a:bodyPr/>
          <a:lstStyle/>
          <a:p>
            <a:pPr eaLnBrk="1" hangingPunct="1">
              <a:lnSpc>
                <a:spcPct val="80000"/>
              </a:lnSpc>
              <a:buClr>
                <a:schemeClr val="tx2"/>
              </a:buClr>
            </a:pPr>
            <a:r>
              <a:rPr lang="es-MX" dirty="0" smtClean="0"/>
              <a:t>Diagnóstico</a:t>
            </a:r>
          </a:p>
          <a:p>
            <a:pPr eaLnBrk="1" hangingPunct="1">
              <a:lnSpc>
                <a:spcPct val="80000"/>
              </a:lnSpc>
              <a:buClr>
                <a:schemeClr val="tx2"/>
              </a:buClr>
            </a:pPr>
            <a:r>
              <a:rPr lang="es-MX" dirty="0" smtClean="0"/>
              <a:t>Objetivos</a:t>
            </a:r>
          </a:p>
          <a:p>
            <a:pPr eaLnBrk="1" hangingPunct="1">
              <a:lnSpc>
                <a:spcPct val="80000"/>
              </a:lnSpc>
              <a:buClr>
                <a:schemeClr val="tx2"/>
              </a:buClr>
            </a:pPr>
            <a:r>
              <a:rPr lang="es-MX" dirty="0" smtClean="0"/>
              <a:t>Líneas estratégicas</a:t>
            </a:r>
          </a:p>
          <a:p>
            <a:pPr eaLnBrk="1" hangingPunct="1">
              <a:lnSpc>
                <a:spcPct val="80000"/>
              </a:lnSpc>
              <a:buClr>
                <a:schemeClr val="tx2"/>
              </a:buClr>
            </a:pPr>
            <a:r>
              <a:rPr lang="es-MX" dirty="0" smtClean="0"/>
              <a:t>Acciones</a:t>
            </a:r>
          </a:p>
          <a:p>
            <a:pPr eaLnBrk="1" hangingPunct="1">
              <a:lnSpc>
                <a:spcPct val="80000"/>
              </a:lnSpc>
              <a:buClr>
                <a:schemeClr val="tx2"/>
              </a:buClr>
            </a:pPr>
            <a:r>
              <a:rPr lang="es-MX" dirty="0" smtClean="0"/>
              <a:t>Indicadores de resultados</a:t>
            </a:r>
          </a:p>
          <a:p>
            <a:pPr eaLnBrk="1" hangingPunct="1">
              <a:lnSpc>
                <a:spcPct val="80000"/>
              </a:lnSpc>
              <a:buClr>
                <a:schemeClr val="tx2"/>
              </a:buClr>
            </a:pPr>
            <a:r>
              <a:rPr lang="es-MX" dirty="0" smtClean="0"/>
              <a:t>Indicadores de gestión y servicios</a:t>
            </a:r>
          </a:p>
          <a:p>
            <a:pPr eaLnBrk="1" hangingPunct="1">
              <a:lnSpc>
                <a:spcPct val="80000"/>
              </a:lnSpc>
              <a:buClr>
                <a:schemeClr val="tx2"/>
              </a:buClr>
            </a:pPr>
            <a:r>
              <a:rPr lang="es-MX" dirty="0" smtClean="0"/>
              <a:t>Reglas de operación</a:t>
            </a:r>
          </a:p>
          <a:p>
            <a:pPr eaLnBrk="1" hangingPunct="1">
              <a:lnSpc>
                <a:spcPct val="80000"/>
              </a:lnSpc>
              <a:buClr>
                <a:schemeClr val="tx2"/>
              </a:buClr>
            </a:pPr>
            <a:r>
              <a:rPr lang="es-MX" dirty="0" smtClean="0"/>
              <a:t>Lineamientos</a:t>
            </a:r>
          </a:p>
          <a:p>
            <a:pPr eaLnBrk="1" hangingPunct="1">
              <a:lnSpc>
                <a:spcPct val="80000"/>
              </a:lnSpc>
              <a:buFont typeface="Wingdings" pitchFamily="2" charset="2"/>
              <a:buNone/>
            </a:pPr>
            <a:endParaRPr lang="es-ES" sz="2800" dirty="0" smtClean="0"/>
          </a:p>
        </p:txBody>
      </p:sp>
      <p:pic>
        <p:nvPicPr>
          <p:cNvPr id="4"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83473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51520" y="260648"/>
            <a:ext cx="7772400" cy="1143000"/>
          </a:xfrm>
        </p:spPr>
        <p:txBody>
          <a:bodyPr>
            <a:noAutofit/>
          </a:bodyPr>
          <a:lstStyle/>
          <a:p>
            <a:pPr algn="just" eaLnBrk="1" hangingPunct="1">
              <a:defRPr/>
            </a:pPr>
            <a:r>
              <a:rPr lang="es-MX" sz="2800" dirty="0" smtClean="0"/>
              <a:t>Algunos instrumentos de una política pública</a:t>
            </a:r>
            <a:endParaRPr lang="es-ES" sz="2800" dirty="0" smtClean="0"/>
          </a:p>
        </p:txBody>
      </p:sp>
      <p:sp>
        <p:nvSpPr>
          <p:cNvPr id="2" name="Rectangle 3"/>
          <p:cNvSpPr>
            <a:spLocks noGrp="1" noChangeArrowheads="1"/>
          </p:cNvSpPr>
          <p:nvPr>
            <p:ph idx="1"/>
          </p:nvPr>
        </p:nvSpPr>
        <p:spPr>
          <a:xfrm>
            <a:off x="251520" y="1628800"/>
            <a:ext cx="7772400" cy="4114800"/>
          </a:xfrm>
        </p:spPr>
        <p:txBody>
          <a:bodyPr>
            <a:normAutofit/>
          </a:bodyPr>
          <a:lstStyle/>
          <a:p>
            <a:pPr eaLnBrk="1" hangingPunct="1">
              <a:buClr>
                <a:schemeClr val="tx2"/>
              </a:buClr>
            </a:pPr>
            <a:r>
              <a:rPr lang="es-MX" dirty="0" smtClean="0"/>
              <a:t>Presupuestos</a:t>
            </a:r>
          </a:p>
          <a:p>
            <a:pPr eaLnBrk="1" hangingPunct="1">
              <a:buClr>
                <a:schemeClr val="tx2"/>
              </a:buClr>
            </a:pPr>
            <a:r>
              <a:rPr lang="es-MX" dirty="0" smtClean="0"/>
              <a:t>Instituciones</a:t>
            </a:r>
          </a:p>
          <a:p>
            <a:pPr eaLnBrk="1" hangingPunct="1">
              <a:buClr>
                <a:schemeClr val="tx2"/>
              </a:buClr>
            </a:pPr>
            <a:r>
              <a:rPr lang="es-MX" dirty="0" smtClean="0"/>
              <a:t>Instalaciones y equipamientos</a:t>
            </a:r>
          </a:p>
          <a:p>
            <a:pPr eaLnBrk="1" hangingPunct="1">
              <a:buClr>
                <a:schemeClr val="tx2"/>
              </a:buClr>
            </a:pPr>
            <a:r>
              <a:rPr lang="es-MX" dirty="0" smtClean="0"/>
              <a:t>Personal</a:t>
            </a:r>
            <a:endParaRPr lang="es-ES" dirty="0" smtClean="0"/>
          </a:p>
          <a:p>
            <a:pPr eaLnBrk="1" hangingPunct="1">
              <a:buClr>
                <a:schemeClr val="tx2"/>
              </a:buClr>
            </a:pPr>
            <a:r>
              <a:rPr lang="es-MX" dirty="0" smtClean="0"/>
              <a:t>Leyes, normas, reglas de operación</a:t>
            </a:r>
          </a:p>
          <a:p>
            <a:pPr eaLnBrk="1" hangingPunct="1">
              <a:buClr>
                <a:schemeClr val="tx2"/>
              </a:buClr>
            </a:pPr>
            <a:r>
              <a:rPr lang="es-MX" dirty="0" smtClean="0"/>
              <a:t>Modelos de intervención </a:t>
            </a:r>
          </a:p>
          <a:p>
            <a:pPr eaLnBrk="1" hangingPunct="1">
              <a:buClr>
                <a:schemeClr val="tx2"/>
              </a:buClr>
            </a:pPr>
            <a:r>
              <a:rPr lang="es-MX" dirty="0" smtClean="0"/>
              <a:t>Convenios de colaboración</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5651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rrowheads="1"/>
          </p:cNvSpPr>
          <p:nvPr>
            <p:ph type="title"/>
          </p:nvPr>
        </p:nvSpPr>
        <p:spPr>
          <a:xfrm>
            <a:off x="251520" y="-171400"/>
            <a:ext cx="8229600" cy="1600200"/>
          </a:xfrm>
        </p:spPr>
        <p:txBody>
          <a:bodyPr/>
          <a:lstStyle/>
          <a:p>
            <a:pPr algn="just" eaLnBrk="1" hangingPunct="1"/>
            <a:r>
              <a:rPr lang="es-MX" sz="3200" dirty="0" smtClean="0"/>
              <a:t>Instrumentos</a:t>
            </a:r>
            <a:endParaRPr lang="es-ES" sz="3200" dirty="0" smtClean="0"/>
          </a:p>
        </p:txBody>
      </p:sp>
      <p:sp>
        <p:nvSpPr>
          <p:cNvPr id="43010" name="Rectangle 3"/>
          <p:cNvSpPr>
            <a:spLocks noGrp="1" noChangeArrowheads="1"/>
          </p:cNvSpPr>
          <p:nvPr>
            <p:ph idx="1"/>
          </p:nvPr>
        </p:nvSpPr>
        <p:spPr/>
        <p:txBody>
          <a:bodyPr>
            <a:normAutofit/>
          </a:bodyPr>
          <a:lstStyle/>
          <a:p>
            <a:pPr eaLnBrk="1" hangingPunct="1">
              <a:lnSpc>
                <a:spcPct val="90000"/>
              </a:lnSpc>
            </a:pPr>
            <a:r>
              <a:rPr lang="es-MX" dirty="0" smtClean="0"/>
              <a:t>Prohibiciones y estímulos.</a:t>
            </a:r>
          </a:p>
          <a:p>
            <a:pPr eaLnBrk="1" hangingPunct="1">
              <a:lnSpc>
                <a:spcPct val="90000"/>
              </a:lnSpc>
              <a:buFont typeface="Wingdings" pitchFamily="2" charset="2"/>
              <a:buNone/>
            </a:pPr>
            <a:endParaRPr lang="es-MX" dirty="0" smtClean="0"/>
          </a:p>
          <a:p>
            <a:pPr eaLnBrk="1" hangingPunct="1">
              <a:lnSpc>
                <a:spcPct val="90000"/>
              </a:lnSpc>
            </a:pPr>
            <a:r>
              <a:rPr lang="es-MX" dirty="0" smtClean="0"/>
              <a:t>Provisión de bienes y servicios.</a:t>
            </a:r>
          </a:p>
          <a:p>
            <a:pPr eaLnBrk="1" hangingPunct="1">
              <a:lnSpc>
                <a:spcPct val="90000"/>
              </a:lnSpc>
              <a:buFont typeface="Wingdings" pitchFamily="2" charset="2"/>
              <a:buNone/>
            </a:pPr>
            <a:endParaRPr lang="es-MX" dirty="0" smtClean="0"/>
          </a:p>
          <a:p>
            <a:pPr eaLnBrk="1" hangingPunct="1">
              <a:lnSpc>
                <a:spcPct val="90000"/>
              </a:lnSpc>
            </a:pPr>
            <a:r>
              <a:rPr lang="es-MX" dirty="0" smtClean="0"/>
              <a:t>Infraestructura pública.</a:t>
            </a:r>
          </a:p>
          <a:p>
            <a:pPr eaLnBrk="1" hangingPunct="1">
              <a:lnSpc>
                <a:spcPct val="90000"/>
              </a:lnSpc>
              <a:buFont typeface="Wingdings" pitchFamily="2" charset="2"/>
              <a:buNone/>
            </a:pPr>
            <a:endParaRPr lang="es-MX" dirty="0" smtClean="0"/>
          </a:p>
          <a:p>
            <a:pPr eaLnBrk="1" hangingPunct="1">
              <a:lnSpc>
                <a:spcPct val="90000"/>
              </a:lnSpc>
            </a:pPr>
            <a:r>
              <a:rPr lang="es-MX" dirty="0" smtClean="0"/>
              <a:t>Transferencias financieras (impuestos/subsidios)</a:t>
            </a:r>
          </a:p>
          <a:p>
            <a:pPr eaLnBrk="1" hangingPunct="1">
              <a:lnSpc>
                <a:spcPct val="90000"/>
              </a:lnSpc>
              <a:buFont typeface="Wingdings" pitchFamily="2" charset="2"/>
              <a:buNone/>
            </a:pPr>
            <a:endParaRPr lang="es-MX" dirty="0" smtClean="0"/>
          </a:p>
          <a:p>
            <a:pPr eaLnBrk="1" hangingPunct="1">
              <a:lnSpc>
                <a:spcPct val="90000"/>
              </a:lnSpc>
            </a:pPr>
            <a:r>
              <a:rPr lang="es-MX" dirty="0" smtClean="0"/>
              <a:t>Regulación directa e indirecta</a:t>
            </a:r>
          </a:p>
          <a:p>
            <a:pPr eaLnBrk="1" hangingPunct="1">
              <a:lnSpc>
                <a:spcPct val="90000"/>
              </a:lnSpc>
            </a:pPr>
            <a:endParaRPr lang="es-ES" sz="2800"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060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80528" y="0"/>
            <a:ext cx="6694372" cy="1399032"/>
          </a:xfrm>
        </p:spPr>
        <p:txBody>
          <a:bodyPr>
            <a:normAutofit/>
          </a:bodyPr>
          <a:lstStyle/>
          <a:p>
            <a:r>
              <a:rPr lang="es-MX" sz="3200" dirty="0"/>
              <a:t>“Acuerdos para </a:t>
            </a:r>
            <a:r>
              <a:rPr lang="es-MX" sz="3200" dirty="0" smtClean="0"/>
              <a:t>la convivencia</a:t>
            </a:r>
            <a:r>
              <a:rPr lang="es-MX" sz="3200" dirty="0"/>
              <a:t>” </a:t>
            </a:r>
          </a:p>
        </p:txBody>
      </p:sp>
      <p:sp>
        <p:nvSpPr>
          <p:cNvPr id="5" name="4 Marcador de contenido"/>
          <p:cNvSpPr>
            <a:spLocks noGrp="1"/>
          </p:cNvSpPr>
          <p:nvPr>
            <p:ph idx="1"/>
          </p:nvPr>
        </p:nvSpPr>
        <p:spPr>
          <a:xfrm>
            <a:off x="323528" y="1628800"/>
            <a:ext cx="8229600" cy="4572000"/>
          </a:xfrm>
        </p:spPr>
        <p:txBody>
          <a:bodyPr>
            <a:normAutofit/>
          </a:bodyPr>
          <a:lstStyle/>
          <a:p>
            <a:pPr marL="0" indent="0" algn="just">
              <a:buNone/>
            </a:pPr>
            <a:r>
              <a:rPr lang="es-MX" dirty="0" smtClean="0"/>
              <a:t>Logística</a:t>
            </a:r>
          </a:p>
          <a:p>
            <a:pPr marL="0" indent="0" algn="just">
              <a:buNone/>
            </a:pPr>
            <a:endParaRPr lang="es-MX" sz="1000" dirty="0"/>
          </a:p>
          <a:p>
            <a:pPr algn="just"/>
            <a:r>
              <a:rPr lang="es-MX" dirty="0" smtClean="0"/>
              <a:t>Poner </a:t>
            </a:r>
            <a:r>
              <a:rPr lang="es-MX" dirty="0"/>
              <a:t>celular en silenciador</a:t>
            </a:r>
          </a:p>
          <a:p>
            <a:pPr algn="just"/>
            <a:r>
              <a:rPr lang="es-MX" dirty="0" smtClean="0"/>
              <a:t>Puntualidad </a:t>
            </a:r>
            <a:r>
              <a:rPr lang="es-MX" dirty="0"/>
              <a:t>al </a:t>
            </a:r>
            <a:r>
              <a:rPr lang="es-MX" dirty="0" smtClean="0"/>
              <a:t>inicio para </a:t>
            </a:r>
            <a:r>
              <a:rPr lang="es-MX" dirty="0"/>
              <a:t>la mejor comprensión</a:t>
            </a:r>
          </a:p>
          <a:p>
            <a:pPr algn="just"/>
            <a:r>
              <a:rPr lang="es-MX" dirty="0" smtClean="0"/>
              <a:t>Solicitar </a:t>
            </a:r>
            <a:r>
              <a:rPr lang="es-MX" dirty="0"/>
              <a:t>el uso de la palabra.</a:t>
            </a:r>
          </a:p>
          <a:p>
            <a:pPr algn="just"/>
            <a:r>
              <a:rPr lang="es-MX" dirty="0" smtClean="0"/>
              <a:t>Escuchar </a:t>
            </a:r>
            <a:r>
              <a:rPr lang="es-MX" dirty="0"/>
              <a:t>las participaciones sin juzgar e intentando ponerse en el lugar del otro.</a:t>
            </a:r>
          </a:p>
          <a:p>
            <a:pPr algn="just"/>
            <a:r>
              <a:rPr lang="es-MX" dirty="0" smtClean="0"/>
              <a:t>Respetar </a:t>
            </a:r>
            <a:r>
              <a:rPr lang="es-MX" dirty="0"/>
              <a:t>el uso del “tiempo”: no extenderse, ser lo más puntual y sintético posible y centrado al tema. </a:t>
            </a:r>
          </a:p>
          <a:p>
            <a:endParaRPr lang="es-MX" dirty="0"/>
          </a:p>
        </p:txBody>
      </p:sp>
      <p:pic>
        <p:nvPicPr>
          <p:cNvPr id="6"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413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Título"/>
          <p:cNvSpPr>
            <a:spLocks noGrp="1"/>
          </p:cNvSpPr>
          <p:nvPr>
            <p:ph type="title"/>
          </p:nvPr>
        </p:nvSpPr>
        <p:spPr>
          <a:xfrm>
            <a:off x="251520" y="476672"/>
            <a:ext cx="8229600" cy="979512"/>
          </a:xfrm>
        </p:spPr>
        <p:txBody>
          <a:bodyPr>
            <a:normAutofit/>
          </a:bodyPr>
          <a:lstStyle/>
          <a:p>
            <a:pPr algn="just" eaLnBrk="1" hangingPunct="1"/>
            <a:r>
              <a:rPr lang="es-MX" sz="3200" dirty="0" err="1" smtClean="0"/>
              <a:t>Transversalización</a:t>
            </a:r>
            <a:r>
              <a:rPr lang="es-MX" sz="3200" dirty="0" smtClean="0"/>
              <a:t> de enfoques</a:t>
            </a:r>
          </a:p>
        </p:txBody>
      </p:sp>
      <p:sp>
        <p:nvSpPr>
          <p:cNvPr id="48130" name="2 Marcador de contenido"/>
          <p:cNvSpPr>
            <a:spLocks noGrp="1"/>
          </p:cNvSpPr>
          <p:nvPr>
            <p:ph idx="1"/>
          </p:nvPr>
        </p:nvSpPr>
        <p:spPr>
          <a:xfrm>
            <a:off x="251520" y="1700808"/>
            <a:ext cx="8229600" cy="4525963"/>
          </a:xfrm>
        </p:spPr>
        <p:txBody>
          <a:bodyPr>
            <a:noAutofit/>
          </a:bodyPr>
          <a:lstStyle/>
          <a:p>
            <a:pPr algn="just" eaLnBrk="1" hangingPunct="1">
              <a:lnSpc>
                <a:spcPct val="80000"/>
              </a:lnSpc>
            </a:pPr>
            <a:r>
              <a:rPr lang="es-ES" sz="2200" dirty="0" smtClean="0"/>
              <a:t>La </a:t>
            </a:r>
            <a:r>
              <a:rPr lang="es-ES" sz="2200" dirty="0" err="1" smtClean="0"/>
              <a:t>transversalización</a:t>
            </a:r>
            <a:r>
              <a:rPr lang="es-ES" sz="2200" dirty="0" smtClean="0"/>
              <a:t> es el proceso que examina las implicaciones de un enfoque determinado de cualquier tipo de acción pública planificada, incluyendo legislación, políticas y programas en cualquier área.</a:t>
            </a:r>
          </a:p>
          <a:p>
            <a:pPr algn="just" eaLnBrk="1" hangingPunct="1">
              <a:lnSpc>
                <a:spcPct val="80000"/>
              </a:lnSpc>
            </a:pPr>
            <a:endParaRPr lang="es-ES" sz="2200" dirty="0" smtClean="0"/>
          </a:p>
          <a:p>
            <a:pPr algn="just" eaLnBrk="1" hangingPunct="1">
              <a:lnSpc>
                <a:spcPct val="80000"/>
              </a:lnSpc>
            </a:pPr>
            <a:r>
              <a:rPr lang="es-ES" sz="2200" dirty="0" smtClean="0"/>
              <a:t>Es una herramienta para hacer de los enfoques, una dimensión integrada en el diseño, implementación , monitoreo y evaluación de políticas y programas en todos los ámbitos políticos, sociales y económicos” (INFOCAL 1997).</a:t>
            </a:r>
          </a:p>
          <a:p>
            <a:pPr algn="just" eaLnBrk="1" hangingPunct="1">
              <a:lnSpc>
                <a:spcPct val="80000"/>
              </a:lnSpc>
            </a:pPr>
            <a:endParaRPr lang="es-ES" sz="2200" dirty="0" smtClean="0"/>
          </a:p>
          <a:p>
            <a:pPr algn="just" eaLnBrk="1" hangingPunct="1">
              <a:lnSpc>
                <a:spcPct val="80000"/>
              </a:lnSpc>
            </a:pPr>
            <a:r>
              <a:rPr lang="es-ES" sz="2200" dirty="0" smtClean="0"/>
              <a:t>Esto implica que cualquier acción a llevar adelante debe previamente valorar las implicaciones que tiene para el enfoque de género, de derechos, etc.</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79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7700" y="2348880"/>
            <a:ext cx="7848600" cy="1927225"/>
          </a:xfrm>
        </p:spPr>
        <p:txBody>
          <a:bodyPr>
            <a:normAutofit/>
          </a:bodyPr>
          <a:lstStyle/>
          <a:p>
            <a:pPr algn="ctr"/>
            <a:r>
              <a:rPr lang="es-MX" sz="4800" dirty="0" smtClean="0"/>
              <a:t>Plan </a:t>
            </a:r>
            <a:r>
              <a:rPr lang="es-MX" sz="4800" dirty="0"/>
              <a:t>N</a:t>
            </a:r>
            <a:r>
              <a:rPr lang="es-MX" sz="4800" dirty="0" smtClean="0"/>
              <a:t>acional de Desarrollo </a:t>
            </a:r>
            <a:br>
              <a:rPr lang="es-MX" sz="4800" dirty="0" smtClean="0"/>
            </a:br>
            <a:r>
              <a:rPr lang="es-MX" sz="4800" dirty="0" smtClean="0"/>
              <a:t>2013-2018</a:t>
            </a:r>
            <a:endParaRPr lang="en-US"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9532" y="548680"/>
            <a:ext cx="8424936" cy="4031873"/>
          </a:xfrm>
          <a:prstGeom prst="rect">
            <a:avLst/>
          </a:prstGeom>
        </p:spPr>
        <p:txBody>
          <a:bodyPr wrap="square">
            <a:spAutoFit/>
          </a:bodyPr>
          <a:lstStyle/>
          <a:p>
            <a:pPr algn="just"/>
            <a:r>
              <a:rPr lang="es-ES" sz="2000" dirty="0" smtClean="0"/>
              <a:t>El Plan Nacional de Desarrollo 2013 – 2018  pretende que todos tengan acceso efectivo a los derechos que otorga la Constitución. </a:t>
            </a:r>
          </a:p>
          <a:p>
            <a:pPr algn="just"/>
            <a:endParaRPr lang="es-ES" sz="2000" dirty="0"/>
          </a:p>
          <a:p>
            <a:pPr algn="just"/>
            <a:r>
              <a:rPr lang="es-ES" sz="2000" dirty="0" smtClean="0"/>
              <a:t>Traza los grandes objetivos de las políticas públicas: un México en Paz, un México Incluyente, un México con Educación de Calidad, un México Próspero y un México con Responsabilidad Global y  establece las acciones específicas para alcanzarlos. </a:t>
            </a:r>
          </a:p>
          <a:p>
            <a:pPr algn="just"/>
            <a:r>
              <a:rPr lang="es-ES" sz="2000" dirty="0" smtClean="0"/>
              <a:t> </a:t>
            </a:r>
          </a:p>
          <a:p>
            <a:pPr algn="just"/>
            <a:r>
              <a:rPr lang="es-ES" sz="2000" dirty="0" smtClean="0"/>
              <a:t>Asimismo, promueve transversalmente en todas las políticas públicas tres estrategias: Democratizar la Productividad, Consolidar un Gobierno Cercano y Moderno, así como incorporar la Perspectiva de Género. </a:t>
            </a:r>
          </a:p>
          <a:p>
            <a:pPr algn="just"/>
            <a:endParaRPr lang="es-ES" sz="2000" dirty="0" smtClean="0"/>
          </a:p>
          <a:p>
            <a:pPr algn="just"/>
            <a:endParaRPr lang="en-US" dirty="0"/>
          </a:p>
        </p:txBody>
      </p:sp>
      <p:sp>
        <p:nvSpPr>
          <p:cNvPr id="6" name="Rectangle 5"/>
          <p:cNvSpPr/>
          <p:nvPr/>
        </p:nvSpPr>
        <p:spPr>
          <a:xfrm>
            <a:off x="359532" y="4077072"/>
            <a:ext cx="8424936" cy="1323439"/>
          </a:xfrm>
          <a:prstGeom prst="rect">
            <a:avLst/>
          </a:prstGeom>
        </p:spPr>
        <p:txBody>
          <a:bodyPr wrap="square">
            <a:spAutoFit/>
          </a:bodyPr>
          <a:lstStyle/>
          <a:p>
            <a:pPr algn="just"/>
            <a:r>
              <a:rPr lang="es-ES" sz="2000" dirty="0" smtClean="0"/>
              <a:t>Incluye  indicadores que reflejen la situación del país en relación con los temas considerados como prioritarios. para darles puntual seguimiento y conocer el avance en la consecución de las metas establecidas y, en su caso, hacer los ajustes necesarios para asegurar su cumplimiento</a:t>
            </a:r>
            <a:r>
              <a:rPr lang="es-ES" dirty="0" smtClean="0"/>
              <a:t>.</a:t>
            </a:r>
            <a:endParaRPr lang="en-US"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09978752"/>
              </p:ext>
            </p:extLst>
          </p:nvPr>
        </p:nvGraphicFramePr>
        <p:xfrm>
          <a:off x="1475656" y="1268760"/>
          <a:ext cx="6408712" cy="4104456"/>
        </p:xfrm>
        <a:graphic>
          <a:graphicData uri="http://schemas.openxmlformats.org/drawingml/2006/table">
            <a:tbl>
              <a:tblPr/>
              <a:tblGrid>
                <a:gridCol w="1042657"/>
                <a:gridCol w="2062398"/>
                <a:gridCol w="2096772"/>
                <a:gridCol w="1206885"/>
              </a:tblGrid>
              <a:tr h="735971">
                <a:tc>
                  <a:txBody>
                    <a:bodyPr/>
                    <a:lstStyle/>
                    <a:p>
                      <a:pPr algn="ctr" fontAlgn="ctr"/>
                      <a:r>
                        <a:rPr lang="en-US" sz="1600" b="1" i="0" u="none" strike="noStrike" dirty="0" err="1">
                          <a:latin typeface="Calibri"/>
                        </a:rPr>
                        <a:t>Eje</a:t>
                      </a:r>
                      <a:endParaRPr lang="en-US" sz="1600" b="1" i="0" u="none" strike="noStrike" dirty="0">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dirty="0" err="1">
                          <a:latin typeface="Calibri"/>
                        </a:rPr>
                        <a:t>Objetivos</a:t>
                      </a:r>
                      <a:endParaRPr lang="en-US" sz="1600" b="1" i="0" u="none" strike="noStrike" dirty="0">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Estrategias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Lineas de acción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r>
              <a:tr h="527716">
                <a:tc>
                  <a:txBody>
                    <a:bodyPr/>
                    <a:lstStyle/>
                    <a:p>
                      <a:pPr algn="l" fontAlgn="ctr"/>
                      <a:r>
                        <a:rPr lang="en-US" sz="1600" b="0" i="0" u="none" strike="noStrike">
                          <a:latin typeface="Calibri"/>
                        </a:rPr>
                        <a:t>México en Paz</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dirty="0">
                          <a:latin typeface="Calibri"/>
                        </a:rPr>
                        <a:t>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dirty="0">
                          <a:latin typeface="Calibri"/>
                        </a:rPr>
                        <a:t>24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Calibri"/>
                        </a:rPr>
                        <a:t>151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716">
                <a:tc>
                  <a:txBody>
                    <a:bodyPr/>
                    <a:lstStyle/>
                    <a:p>
                      <a:pPr algn="l" fontAlgn="ctr"/>
                      <a:r>
                        <a:rPr lang="en-US" sz="1600" b="0" i="0" u="none" strike="noStrike">
                          <a:latin typeface="Calibri"/>
                        </a:rPr>
                        <a:t>México Incluyente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Calibri"/>
                        </a:rPr>
                        <a:t>112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6519">
                <a:tc>
                  <a:txBody>
                    <a:bodyPr/>
                    <a:lstStyle/>
                    <a:p>
                      <a:pPr algn="l" fontAlgn="ctr"/>
                      <a:r>
                        <a:rPr lang="es-ES" sz="1600" b="0" i="0" u="none" strike="noStrike">
                          <a:latin typeface="Calibri"/>
                        </a:rPr>
                        <a:t>México con Educación de Calidad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24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Calibri"/>
                        </a:rPr>
                        <a:t>141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7716">
                <a:tc>
                  <a:txBody>
                    <a:bodyPr/>
                    <a:lstStyle/>
                    <a:p>
                      <a:pPr algn="l" fontAlgn="ctr"/>
                      <a:r>
                        <a:rPr lang="en-US" sz="1600" b="0" i="0" u="none" strike="noStrike">
                          <a:latin typeface="Calibri"/>
                        </a:rPr>
                        <a:t>México Próspero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42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Calibri"/>
                        </a:rPr>
                        <a:t>268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6519">
                <a:tc>
                  <a:txBody>
                    <a:bodyPr/>
                    <a:lstStyle/>
                    <a:p>
                      <a:pPr algn="l" fontAlgn="ctr"/>
                      <a:r>
                        <a:rPr lang="en-US" sz="1600" b="0" i="0" u="none" strike="noStrike">
                          <a:latin typeface="Calibri"/>
                        </a:rPr>
                        <a:t>México con Responsabilidad Global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600" b="0" i="0" u="none" strike="noStrike">
                          <a:latin typeface="Calibri"/>
                        </a:rPr>
                        <a:t>19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latin typeface="Calibri"/>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2299">
                <a:tc>
                  <a:txBody>
                    <a:bodyPr/>
                    <a:lstStyle/>
                    <a:p>
                      <a:pPr algn="l" fontAlgn="ctr"/>
                      <a:r>
                        <a:rPr lang="en-US" sz="1200" b="1" i="0" u="none" strike="noStrike">
                          <a:latin typeface="Calibri"/>
                        </a:rPr>
                        <a:t>Total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200" b="1" i="0" u="none" strike="noStrike">
                          <a:latin typeface="Calibri"/>
                        </a:rPr>
                        <a:t>31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200" b="1" i="0" u="none" strike="noStrike">
                          <a:latin typeface="Calibri"/>
                        </a:rPr>
                        <a:t>130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200" b="1" i="0" u="none" strike="noStrike" dirty="0">
                          <a:latin typeface="Calibri"/>
                        </a:rPr>
                        <a:t>812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bl>
          </a:graphicData>
        </a:graphic>
      </p:graphicFrame>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61201453"/>
              </p:ext>
            </p:extLst>
          </p:nvPr>
        </p:nvGraphicFramePr>
        <p:xfrm>
          <a:off x="1043607" y="1268760"/>
          <a:ext cx="7056785" cy="3169538"/>
        </p:xfrm>
        <a:graphic>
          <a:graphicData uri="http://schemas.openxmlformats.org/drawingml/2006/table">
            <a:tbl>
              <a:tblPr/>
              <a:tblGrid>
                <a:gridCol w="1012351"/>
                <a:gridCol w="2002451"/>
                <a:gridCol w="2035824"/>
                <a:gridCol w="1171804"/>
                <a:gridCol w="834355"/>
              </a:tblGrid>
              <a:tr h="569213">
                <a:tc>
                  <a:txBody>
                    <a:bodyPr/>
                    <a:lstStyle/>
                    <a:p>
                      <a:pPr algn="ctr" fontAlgn="ctr"/>
                      <a:r>
                        <a:rPr lang="en-US" sz="1200" b="1" i="0" u="none" strike="noStrike" dirty="0">
                          <a:latin typeface="+mj-lt"/>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t"/>
                      <a:r>
                        <a:rPr lang="en-US" sz="1200" b="1" i="0" u="none" strike="noStrike" dirty="0" err="1">
                          <a:latin typeface="+mj-lt"/>
                        </a:rPr>
                        <a:t>Democratizar</a:t>
                      </a:r>
                      <a:r>
                        <a:rPr lang="en-US" sz="1200" b="1" i="0" u="none" strike="noStrike" dirty="0">
                          <a:latin typeface="+mj-lt"/>
                        </a:rPr>
                        <a:t> la </a:t>
                      </a:r>
                      <a:r>
                        <a:rPr lang="en-US" sz="1200" b="1" i="0" u="none" strike="noStrike" dirty="0" err="1">
                          <a:latin typeface="+mj-lt"/>
                        </a:rPr>
                        <a:t>Productividad</a:t>
                      </a:r>
                      <a:r>
                        <a:rPr lang="en-US" sz="1200" b="1" i="0" u="none" strike="noStrike" dirty="0">
                          <a:latin typeface="+mj-lt"/>
                        </a:rPr>
                        <a: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t"/>
                      <a:r>
                        <a:rPr lang="en-US" sz="1200" b="1" i="0" u="none" strike="noStrike">
                          <a:latin typeface="+mj-lt"/>
                        </a:rPr>
                        <a:t> Gobierno Cercano y Moderno.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200" b="1" i="0" u="none" strike="noStrike" dirty="0" err="1">
                          <a:latin typeface="+mj-lt"/>
                        </a:rPr>
                        <a:t>Perspectiva</a:t>
                      </a:r>
                      <a:r>
                        <a:rPr lang="en-US" sz="1200" b="1" i="0" u="none" strike="noStrike" dirty="0">
                          <a:latin typeface="+mj-lt"/>
                        </a:rPr>
                        <a:t> de </a:t>
                      </a:r>
                      <a:r>
                        <a:rPr lang="en-US" sz="1200" b="1" i="0" u="none" strike="noStrike" dirty="0" err="1">
                          <a:latin typeface="+mj-lt"/>
                        </a:rPr>
                        <a:t>Género</a:t>
                      </a:r>
                      <a:r>
                        <a:rPr lang="en-US" sz="1200" b="1" i="0" u="none" strike="noStrike" dirty="0">
                          <a:latin typeface="+mj-lt"/>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200" b="1" i="0" u="none" strike="noStrike">
                          <a:latin typeface="+mj-lt"/>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r>
              <a:tr h="400050">
                <a:tc>
                  <a:txBody>
                    <a:bodyPr/>
                    <a:lstStyle/>
                    <a:p>
                      <a:pPr algn="l" fontAlgn="ctr"/>
                      <a:r>
                        <a:rPr lang="en-US" sz="1200" b="0" i="0" u="none" strike="noStrike" dirty="0">
                          <a:latin typeface="+mj-lt"/>
                        </a:rPr>
                        <a:t>México en Paz</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latin typeface="+mj-lt"/>
                        </a:rPr>
                        <a:t>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mj-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mj-lt"/>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050">
                <a:tc>
                  <a:txBody>
                    <a:bodyPr/>
                    <a:lstStyle/>
                    <a:p>
                      <a:pPr algn="l" fontAlgn="ctr"/>
                      <a:r>
                        <a:rPr lang="en-US" sz="1200" b="0" i="0" u="none" strike="noStrike">
                          <a:latin typeface="+mj-lt"/>
                        </a:rPr>
                        <a:t>México Incluyente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mj-lt"/>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mj-lt"/>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0075">
                <a:tc>
                  <a:txBody>
                    <a:bodyPr/>
                    <a:lstStyle/>
                    <a:p>
                      <a:pPr algn="l" fontAlgn="ctr"/>
                      <a:r>
                        <a:rPr lang="es-ES" sz="1200" b="0" i="0" u="none" strike="noStrike">
                          <a:latin typeface="+mj-lt"/>
                        </a:rPr>
                        <a:t>México con Educación de Calidad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13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latin typeface="+mj-lt"/>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latin typeface="+mj-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0050">
                <a:tc>
                  <a:txBody>
                    <a:bodyPr/>
                    <a:lstStyle/>
                    <a:p>
                      <a:pPr algn="l" fontAlgn="ctr"/>
                      <a:r>
                        <a:rPr lang="en-US" sz="1200" b="0" i="0" u="none" strike="noStrike">
                          <a:latin typeface="+mj-lt"/>
                        </a:rPr>
                        <a:t>México Próspero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latin typeface="+mj-lt"/>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latin typeface="+mj-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latin typeface="+mj-lt"/>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0075">
                <a:tc>
                  <a:txBody>
                    <a:bodyPr/>
                    <a:lstStyle/>
                    <a:p>
                      <a:pPr algn="l" fontAlgn="ctr"/>
                      <a:r>
                        <a:rPr lang="en-US" sz="1200" b="0" i="0" u="none" strike="noStrike">
                          <a:latin typeface="+mj-lt"/>
                        </a:rPr>
                        <a:t>México con Responsabilidad Global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latin typeface="+mj-lt"/>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dirty="0">
                          <a:latin typeface="+mj-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latin typeface="+mj-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latin typeface="+mj-lt"/>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25">
                <a:tc>
                  <a:txBody>
                    <a:bodyPr/>
                    <a:lstStyle/>
                    <a:p>
                      <a:pPr algn="ctr" fontAlgn="ctr"/>
                      <a:r>
                        <a:rPr lang="en-US" sz="1200" b="1" i="0" u="none" strike="noStrike">
                          <a:latin typeface="+mj-lt"/>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200" b="1" i="0" u="none" strike="noStrike">
                          <a:latin typeface="+mj-lt"/>
                        </a:rPr>
                        <a:t>37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200" b="1" i="0" u="none" strike="noStrike">
                          <a:latin typeface="+mj-lt"/>
                        </a:rPr>
                        <a:t>32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200" b="1" i="0" u="none" strike="noStrike">
                          <a:latin typeface="+mj-lt"/>
                        </a:rPr>
                        <a:t>35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200" b="1" i="0" u="none" strike="noStrike" dirty="0">
                          <a:latin typeface="+mj-lt"/>
                        </a:rPr>
                        <a:t>104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bl>
          </a:graphicData>
        </a:graphic>
      </p:graphicFrame>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81052855"/>
              </p:ext>
            </p:extLst>
          </p:nvPr>
        </p:nvGraphicFramePr>
        <p:xfrm>
          <a:off x="971600" y="404664"/>
          <a:ext cx="7200799" cy="5595192"/>
        </p:xfrm>
        <a:graphic>
          <a:graphicData uri="http://schemas.openxmlformats.org/drawingml/2006/table">
            <a:tbl>
              <a:tblPr/>
              <a:tblGrid>
                <a:gridCol w="757130"/>
                <a:gridCol w="4875708"/>
                <a:gridCol w="1567961"/>
              </a:tblGrid>
              <a:tr h="156308">
                <a:tc>
                  <a:txBody>
                    <a:bodyPr/>
                    <a:lstStyle/>
                    <a:p>
                      <a:pPr algn="ctr" fontAlgn="t"/>
                      <a:r>
                        <a:rPr lang="en-US" sz="1200" b="1" i="0" u="none" strike="noStrike" dirty="0">
                          <a:latin typeface="+mj-lt"/>
                        </a:rPr>
                        <a:t> </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t"/>
                      <a:r>
                        <a:rPr lang="en-US" sz="1200" b="1" i="0" u="none" strike="noStrike" dirty="0" err="1">
                          <a:latin typeface="+mj-lt"/>
                        </a:rPr>
                        <a:t>Programa</a:t>
                      </a:r>
                      <a:endParaRPr lang="en-US" sz="1200" b="1"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t"/>
                      <a:r>
                        <a:rPr lang="en-US" sz="1200" b="1" i="0" u="none" strike="noStrike">
                          <a:latin typeface="+mj-lt"/>
                        </a:rPr>
                        <a:t>Tipo </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r>
              <a:tr h="156308">
                <a:tc>
                  <a:txBody>
                    <a:bodyPr/>
                    <a:lstStyle/>
                    <a:p>
                      <a:pPr algn="ctr" fontAlgn="t"/>
                      <a:r>
                        <a:rPr lang="en-US" sz="1200" b="0" i="0" u="none" strike="noStrike" dirty="0">
                          <a:latin typeface="+mj-lt"/>
                        </a:rPr>
                        <a:t>1</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Sectorial</a:t>
                      </a:r>
                      <a:r>
                        <a:rPr lang="en-US" sz="1200" b="0" i="0" u="none" strike="noStrike" dirty="0">
                          <a:latin typeface="+mj-lt"/>
                        </a:rPr>
                        <a:t> de </a:t>
                      </a:r>
                      <a:r>
                        <a:rPr lang="en-US" sz="1200" b="0" i="0" u="none" strike="noStrike" dirty="0" err="1">
                          <a:latin typeface="+mj-lt"/>
                        </a:rPr>
                        <a:t>Gobernación</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l" fontAlgn="t"/>
                      <a:r>
                        <a:rPr lang="en-US" sz="1200" b="0" i="0" u="none" strike="noStrike">
                          <a:latin typeface="+mj-lt"/>
                        </a:rPr>
                        <a:t>Sectorial</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312615">
                <a:tc>
                  <a:txBody>
                    <a:bodyPr/>
                    <a:lstStyle/>
                    <a:p>
                      <a:pPr algn="ctr" fontAlgn="t"/>
                      <a:r>
                        <a:rPr lang="en-US" sz="1200" b="0" i="0" u="none" strike="noStrike">
                          <a:latin typeface="+mj-lt"/>
                        </a:rPr>
                        <a:t>2</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Sectorial</a:t>
                      </a:r>
                      <a:r>
                        <a:rPr lang="en-US" sz="1200" b="0" i="0" u="none" strike="noStrike" dirty="0">
                          <a:latin typeface="+mj-lt"/>
                        </a:rPr>
                        <a:t> de </a:t>
                      </a:r>
                      <a:r>
                        <a:rPr lang="en-US" sz="1200" b="0" i="0" u="none" strike="noStrike" dirty="0" err="1">
                          <a:latin typeface="+mj-lt"/>
                        </a:rPr>
                        <a:t>Relaciones</a:t>
                      </a:r>
                      <a:r>
                        <a:rPr lang="en-US" sz="1200" b="0" i="0" u="none" strike="noStrike" dirty="0">
                          <a:latin typeface="+mj-lt"/>
                        </a:rPr>
                        <a:t> </a:t>
                      </a:r>
                      <a:r>
                        <a:rPr lang="en-US" sz="1200" b="0" i="0" u="none" strike="noStrike" dirty="0" err="1">
                          <a:latin typeface="+mj-lt"/>
                        </a:rPr>
                        <a:t>Exteriores</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3</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Sectorial</a:t>
                      </a:r>
                      <a:r>
                        <a:rPr lang="en-US" sz="1200" b="0" i="0" u="none" strike="noStrike" dirty="0">
                          <a:latin typeface="+mj-lt"/>
                        </a:rPr>
                        <a:t> de </a:t>
                      </a:r>
                      <a:r>
                        <a:rPr lang="en-US" sz="1200" b="0" i="0" u="none" strike="noStrike" dirty="0" err="1">
                          <a:latin typeface="+mj-lt"/>
                        </a:rPr>
                        <a:t>Defensa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4</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Sectorial</a:t>
                      </a:r>
                      <a:r>
                        <a:rPr lang="en-US" sz="1200" b="0" i="0" u="none" strike="noStrike" dirty="0">
                          <a:latin typeface="+mj-lt"/>
                        </a:rPr>
                        <a:t> de Marina.</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5</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de Financiamiento del Desarrollo.</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6</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Sectorial</a:t>
                      </a:r>
                      <a:r>
                        <a:rPr lang="en-US" sz="1200" b="0" i="0" u="none" strike="noStrike" dirty="0">
                          <a:latin typeface="+mj-lt"/>
                        </a:rPr>
                        <a:t> de </a:t>
                      </a:r>
                      <a:r>
                        <a:rPr lang="en-US" sz="1200" b="0" i="0" u="none" strike="noStrike" dirty="0" err="1">
                          <a:latin typeface="+mj-lt"/>
                        </a:rPr>
                        <a:t>Desarrollo</a:t>
                      </a:r>
                      <a:r>
                        <a:rPr lang="en-US" sz="1200" b="0" i="0" u="none" strike="noStrike" dirty="0">
                          <a:latin typeface="+mj-lt"/>
                        </a:rPr>
                        <a:t> Social.</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Sectorial</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7</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Sectorial de Medio Ambiente y Recursos Naturales.</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8</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Sectorial de </a:t>
                      </a:r>
                      <a:r>
                        <a:rPr lang="en-US" sz="1200" b="0" i="0" u="none" strike="noStrike" dirty="0" err="1">
                          <a:latin typeface="+mj-lt"/>
                        </a:rPr>
                        <a:t>Energía</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9</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de </a:t>
                      </a:r>
                      <a:r>
                        <a:rPr lang="en-US" sz="1200" b="0" i="0" u="none" strike="noStrike" dirty="0" err="1">
                          <a:latin typeface="+mj-lt"/>
                        </a:rPr>
                        <a:t>Desarrollo</a:t>
                      </a:r>
                      <a:r>
                        <a:rPr lang="en-US" sz="1200" b="0" i="0" u="none" strike="noStrike" dirty="0">
                          <a:latin typeface="+mj-lt"/>
                        </a:rPr>
                        <a:t> </a:t>
                      </a:r>
                      <a:r>
                        <a:rPr lang="en-US" sz="1200" b="0" i="0" u="none" strike="noStrike" dirty="0" err="1">
                          <a:latin typeface="+mj-lt"/>
                        </a:rPr>
                        <a:t>Innovador</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10</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Sectorial de Desarrollo Agropecuario, Pesquero y Alimentario.</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11</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Sectorial de Comunicaciones y Transportes.</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12</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Nacional de Procuración de Justicia.</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13</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Sectorial de Educación.</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Sectorial</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14</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Sectorial de Salud.</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15</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Sectorial de Trabajo y Previsión Social.</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615">
                <a:tc>
                  <a:txBody>
                    <a:bodyPr/>
                    <a:lstStyle/>
                    <a:p>
                      <a:pPr algn="ctr" fontAlgn="t"/>
                      <a:r>
                        <a:rPr lang="en-US" sz="1200" b="0" i="0" u="none" strike="noStrike">
                          <a:latin typeface="+mj-lt"/>
                        </a:rPr>
                        <a:t>16</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Sectorial de Desarrollo Agrario, Territorial y Urbano.</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a:latin typeface="+mj-lt"/>
                        </a:rPr>
                        <a:t>17</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Sectorial de </a:t>
                      </a:r>
                      <a:r>
                        <a:rPr lang="en-US" sz="1200" b="0" i="0" u="none" strike="noStrike" dirty="0" err="1">
                          <a:latin typeface="+mj-lt"/>
                        </a:rPr>
                        <a:t>Turismo</a:t>
                      </a:r>
                      <a:r>
                        <a:rPr lang="en-US" sz="1200" b="0" i="0" u="none" strike="noStrike" dirty="0">
                          <a:latin typeface="+mj-lt"/>
                        </a:rPr>
                        <a:t>.</a:t>
                      </a: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Sectorial</a:t>
                      </a:r>
                      <a:endParaRPr lang="en-US" sz="1200" b="0" i="0" u="none" strike="noStrike" dirty="0">
                        <a:latin typeface="+mj-lt"/>
                      </a:endParaRPr>
                    </a:p>
                  </a:txBody>
                  <a:tcPr marL="7443" marR="7443" marT="744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18</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de </a:t>
                      </a:r>
                      <a:r>
                        <a:rPr lang="en-US" sz="1200" b="0" i="0" u="none" strike="noStrike" dirty="0" err="1">
                          <a:latin typeface="+mj-lt"/>
                        </a:rPr>
                        <a:t>Desarrollo</a:t>
                      </a:r>
                      <a:r>
                        <a:rPr lang="en-US" sz="1200" b="0" i="0" u="none" strike="noStrike" dirty="0">
                          <a:latin typeface="+mj-lt"/>
                        </a:rPr>
                        <a:t> Social.</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19</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Nacional de Infraestructura.</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20</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de Juventud.</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21</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de </a:t>
                      </a:r>
                      <a:r>
                        <a:rPr lang="en-US" sz="1200" b="0" i="0" u="none" strike="noStrike" dirty="0" err="1">
                          <a:latin typeface="+mj-lt"/>
                        </a:rPr>
                        <a:t>Seguridad</a:t>
                      </a:r>
                      <a:r>
                        <a:rPr lang="en-US" sz="1200" b="0" i="0" u="none" strike="noStrike" dirty="0">
                          <a:latin typeface="+mj-lt"/>
                        </a:rPr>
                        <a:t> </a:t>
                      </a:r>
                      <a:r>
                        <a:rPr lang="en-US" sz="1200" b="0" i="0" u="none" strike="noStrike" dirty="0" err="1">
                          <a:latin typeface="+mj-lt"/>
                        </a:rPr>
                        <a:t>Pública</a:t>
                      </a:r>
                      <a:r>
                        <a:rPr lang="en-US" sz="1200" b="0" i="0" u="none" strike="noStrike" dirty="0">
                          <a:latin typeface="+mj-lt"/>
                        </a:rPr>
                        <a:t>.</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22</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de </a:t>
                      </a:r>
                      <a:r>
                        <a:rPr lang="en-US" sz="1200" b="0" i="0" u="none" strike="noStrike" dirty="0" err="1">
                          <a:latin typeface="+mj-lt"/>
                        </a:rPr>
                        <a:t>Vivienda</a:t>
                      </a:r>
                      <a:r>
                        <a:rPr lang="en-US" sz="1200" b="0" i="0" u="none" strike="noStrike" dirty="0">
                          <a:latin typeface="+mj-lt"/>
                        </a:rPr>
                        <a:t>.</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6308">
                <a:tc>
                  <a:txBody>
                    <a:bodyPr/>
                    <a:lstStyle/>
                    <a:p>
                      <a:pPr algn="ctr" fontAlgn="t"/>
                      <a:r>
                        <a:rPr lang="en-US" sz="1200" b="0" i="0" u="none" strike="noStrike" dirty="0">
                          <a:latin typeface="+mj-lt"/>
                        </a:rPr>
                        <a:t>23</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a:t>
                      </a:r>
                      <a:r>
                        <a:rPr lang="en-US" sz="1200" b="0" i="0" u="none" strike="noStrike" dirty="0" err="1">
                          <a:latin typeface="+mj-lt"/>
                        </a:rPr>
                        <a:t>Forestal</a:t>
                      </a:r>
                      <a:r>
                        <a:rPr lang="en-US" sz="1200" b="0" i="0" u="none" strike="noStrike" dirty="0">
                          <a:latin typeface="+mj-lt"/>
                        </a:rPr>
                        <a:t>.</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96014574"/>
              </p:ext>
            </p:extLst>
          </p:nvPr>
        </p:nvGraphicFramePr>
        <p:xfrm>
          <a:off x="971599" y="548680"/>
          <a:ext cx="7200801" cy="4861472"/>
        </p:xfrm>
        <a:graphic>
          <a:graphicData uri="http://schemas.openxmlformats.org/drawingml/2006/table">
            <a:tbl>
              <a:tblPr/>
              <a:tblGrid>
                <a:gridCol w="757132"/>
                <a:gridCol w="4875709"/>
                <a:gridCol w="1567960"/>
              </a:tblGrid>
              <a:tr h="188409">
                <a:tc>
                  <a:txBody>
                    <a:bodyPr/>
                    <a:lstStyle/>
                    <a:p>
                      <a:pPr algn="ctr" fontAlgn="t"/>
                      <a:r>
                        <a:rPr lang="en-US" sz="1200" b="0" i="0" u="none" strike="noStrike" dirty="0">
                          <a:latin typeface="+mj-lt"/>
                        </a:rPr>
                        <a:t>24</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México sin Hambre.</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25</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para el Desarrollo y la Inclusión de las Personas con Discapacidad.</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3449">
                <a:tc>
                  <a:txBody>
                    <a:bodyPr/>
                    <a:lstStyle/>
                    <a:p>
                      <a:pPr algn="ctr" fontAlgn="t"/>
                      <a:r>
                        <a:rPr lang="en-US" sz="1200" b="0" i="0" u="none" strike="noStrike">
                          <a:latin typeface="+mj-lt"/>
                        </a:rPr>
                        <a:t>26</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latin typeface="+mj-lt"/>
                        </a:rPr>
                        <a:t>Programa</a:t>
                      </a:r>
                      <a:r>
                        <a:rPr lang="en-US" sz="1200" b="0" i="0" u="none" strike="noStrike" dirty="0">
                          <a:latin typeface="+mj-lt"/>
                        </a:rPr>
                        <a:t> </a:t>
                      </a:r>
                      <a:r>
                        <a:rPr lang="en-US" sz="1200" b="0" i="0" u="none" strike="noStrike" dirty="0" err="1">
                          <a:latin typeface="+mj-lt"/>
                        </a:rPr>
                        <a:t>Nacional</a:t>
                      </a:r>
                      <a:r>
                        <a:rPr lang="en-US" sz="1200" b="0" i="0" u="none" strike="noStrike" dirty="0">
                          <a:latin typeface="+mj-lt"/>
                        </a:rPr>
                        <a:t> </a:t>
                      </a:r>
                      <a:r>
                        <a:rPr lang="en-US" sz="1200" b="0" i="0" u="none" strike="noStrike" dirty="0" err="1">
                          <a:latin typeface="+mj-lt"/>
                        </a:rPr>
                        <a:t>Hídrico</a:t>
                      </a:r>
                      <a:r>
                        <a:rPr lang="en-US" sz="1200" b="0" i="0" u="none" strike="noStrike" dirty="0">
                          <a:latin typeface="+mj-lt"/>
                        </a:rPr>
                        <a:t>.</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2576">
                <a:tc>
                  <a:txBody>
                    <a:bodyPr/>
                    <a:lstStyle/>
                    <a:p>
                      <a:pPr algn="ctr" fontAlgn="t"/>
                      <a:r>
                        <a:rPr lang="en-US" sz="1200" b="0" i="0" u="none" strike="noStrike">
                          <a:latin typeface="+mj-lt"/>
                        </a:rPr>
                        <a:t>27</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para la Igualdad de Oportunidades y no Discriminación contra las Mujeres.</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28</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para la Prevención Social de la Violencia y la Delincuencia.</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29</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Nacional para Prevenir y Eliminar la Discriminación.</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t"/>
                      <a:r>
                        <a:rPr lang="en-US" sz="1200" b="0" i="0" u="none" strike="noStrike">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2576">
                <a:tc>
                  <a:txBody>
                    <a:bodyPr/>
                    <a:lstStyle/>
                    <a:p>
                      <a:pPr algn="ctr" fontAlgn="t"/>
                      <a:r>
                        <a:rPr lang="en-US" sz="1200" b="0" i="0" u="none" strike="noStrike">
                          <a:latin typeface="+mj-lt"/>
                        </a:rPr>
                        <a:t>30</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Integral para Prevenir, Atender, Sancionar y Erradicar la Violencia contra las Mujeres.</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31</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Especial Concurrente para el Desarrollo Rural Sustentable.</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3449">
                <a:tc>
                  <a:txBody>
                    <a:bodyPr/>
                    <a:lstStyle/>
                    <a:p>
                      <a:pPr algn="ctr" fontAlgn="t"/>
                      <a:r>
                        <a:rPr lang="en-US" sz="1200" b="0" i="0" u="none" strike="noStrike">
                          <a:latin typeface="+mj-lt"/>
                        </a:rPr>
                        <a:t>32</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Especial de Cambio Climático.</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3449">
                <a:tc>
                  <a:txBody>
                    <a:bodyPr/>
                    <a:lstStyle/>
                    <a:p>
                      <a:pPr algn="ctr" fontAlgn="t"/>
                      <a:r>
                        <a:rPr lang="en-US" sz="1200" b="0" i="0" u="none" strike="noStrike">
                          <a:latin typeface="+mj-lt"/>
                        </a:rPr>
                        <a:t>33</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Especial de Cultura y Arte.</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34</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Especial de Cultura Física y Deporte.</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35</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Especial de Ciencia, Tecnología e Innovación.</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36</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Especial de los Pueblos Indígenas.</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3449">
                <a:tc>
                  <a:txBody>
                    <a:bodyPr/>
                    <a:lstStyle/>
                    <a:p>
                      <a:pPr algn="ctr" fontAlgn="t"/>
                      <a:r>
                        <a:rPr lang="en-US" sz="1200" b="0" i="0" u="none" strike="noStrike">
                          <a:latin typeface="+mj-lt"/>
                        </a:rPr>
                        <a:t>37</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latin typeface="+mj-lt"/>
                        </a:rPr>
                        <a:t>Programa Especial de Migración.</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38</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a:latin typeface="+mj-lt"/>
                        </a:rPr>
                        <a:t>Programa Especial de Producción y Consumo Sustentable.</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a:latin typeface="+mj-lt"/>
                        </a:rPr>
                        <a:t>39</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0" i="0" u="none" strike="noStrike" dirty="0">
                          <a:latin typeface="+mj-lt"/>
                        </a:rPr>
                        <a:t>Programa Especial para Democratizar la Productividad.</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latin typeface="+mj-lt"/>
                        </a:rPr>
                        <a:t>Especial </a:t>
                      </a: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dirty="0" smtClean="0">
                          <a:latin typeface="+mj-lt"/>
                        </a:rPr>
                        <a:t>40</a:t>
                      </a:r>
                      <a:endParaRPr lang="en-U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200" b="0" i="0" u="none" strike="noStrike" dirty="0" smtClean="0">
                          <a:latin typeface="+mj-lt"/>
                        </a:rPr>
                        <a:t>Programa Regional de Desarrollo del Norte</a:t>
                      </a:r>
                      <a:endParaRPr lang="es-E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smtClean="0">
                          <a:latin typeface="+mj-lt"/>
                        </a:rPr>
                        <a:t>Regional</a:t>
                      </a:r>
                      <a:endParaRPr lang="en-U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051">
                <a:tc>
                  <a:txBody>
                    <a:bodyPr/>
                    <a:lstStyle/>
                    <a:p>
                      <a:pPr algn="ctr" fontAlgn="t"/>
                      <a:r>
                        <a:rPr lang="en-US" sz="1200" b="0" i="0" u="none" strike="noStrike" dirty="0" smtClean="0">
                          <a:latin typeface="+mj-lt"/>
                        </a:rPr>
                        <a:t>41</a:t>
                      </a:r>
                      <a:endParaRPr lang="en-U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200" b="0" i="0" u="none" strike="noStrike" dirty="0" smtClean="0">
                          <a:latin typeface="+mj-lt"/>
                        </a:rPr>
                        <a:t>Programa Regional de Desarrollo del Sur-Sureste</a:t>
                      </a:r>
                      <a:endParaRPr lang="es-E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smtClean="0">
                          <a:latin typeface="+mj-lt"/>
                        </a:rPr>
                        <a:t>Regional</a:t>
                      </a:r>
                      <a:endParaRPr lang="en-US" sz="1200" b="0" i="0" u="none" strike="noStrike" dirty="0">
                        <a:latin typeface="+mj-lt"/>
                      </a:endParaRPr>
                    </a:p>
                  </a:txBody>
                  <a:tcPr marL="5529" marR="5529" marT="552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96408853"/>
              </p:ext>
            </p:extLst>
          </p:nvPr>
        </p:nvGraphicFramePr>
        <p:xfrm>
          <a:off x="342900" y="946267"/>
          <a:ext cx="8458200" cy="4965465"/>
        </p:xfrm>
        <a:graphic>
          <a:graphicData uri="http://schemas.openxmlformats.org/drawingml/2006/table">
            <a:tbl>
              <a:tblPr/>
              <a:tblGrid>
                <a:gridCol w="4229100"/>
                <a:gridCol w="4229100"/>
              </a:tblGrid>
              <a:tr h="375871">
                <a:tc>
                  <a:txBody>
                    <a:bodyPr/>
                    <a:lstStyle/>
                    <a:p>
                      <a:r>
                        <a:rPr lang="en-US" sz="1200" b="1" dirty="0" err="1"/>
                        <a:t>Indicador</a:t>
                      </a:r>
                      <a:r>
                        <a:rPr lang="en-US" sz="1200" b="1" dirty="0"/>
                        <a:t>:</a:t>
                      </a:r>
                      <a:endParaRPr lang="en-US" sz="1200" dirty="0"/>
                    </a:p>
                  </a:txBody>
                  <a:tcPr marL="35034" marR="35034" marT="17517" marB="17517" anchor="ctr">
                    <a:lnL>
                      <a:noFill/>
                    </a:lnL>
                    <a:lnR>
                      <a:noFill/>
                    </a:lnR>
                    <a:lnT>
                      <a:noFill/>
                    </a:lnT>
                    <a:lnB>
                      <a:noFill/>
                    </a:lnB>
                  </a:tcPr>
                </a:tc>
                <a:tc>
                  <a:txBody>
                    <a:bodyPr/>
                    <a:lstStyle/>
                    <a:p>
                      <a:pPr algn="just"/>
                      <a:r>
                        <a:rPr lang="es-ES" sz="1200" dirty="0"/>
                        <a:t>Índice Global de Productividad Laboral de la Economía.</a:t>
                      </a:r>
                    </a:p>
                  </a:txBody>
                  <a:tcPr marL="35034" marR="35034" marT="17517" marB="17517" anchor="ctr">
                    <a:lnL>
                      <a:noFill/>
                    </a:lnL>
                    <a:lnR>
                      <a:noFill/>
                    </a:lnR>
                    <a:lnT>
                      <a:noFill/>
                    </a:lnT>
                    <a:lnB>
                      <a:noFill/>
                    </a:lnB>
                  </a:tcPr>
                </a:tc>
              </a:tr>
              <a:tr h="601727">
                <a:tc>
                  <a:txBody>
                    <a:bodyPr/>
                    <a:lstStyle/>
                    <a:p>
                      <a:r>
                        <a:rPr lang="en-US" sz="1200" b="1" dirty="0" err="1"/>
                        <a:t>Descripción</a:t>
                      </a:r>
                      <a:r>
                        <a:rPr lang="en-US" sz="1200" b="1" dirty="0"/>
                        <a:t> general:</a:t>
                      </a:r>
                      <a:endParaRPr lang="en-US" sz="1200" dirty="0"/>
                    </a:p>
                  </a:txBody>
                  <a:tcPr marL="35034" marR="35034" marT="17517" marB="17517" anchor="ctr">
                    <a:lnL>
                      <a:noFill/>
                    </a:lnL>
                    <a:lnR>
                      <a:noFill/>
                    </a:lnR>
                    <a:lnT>
                      <a:noFill/>
                    </a:lnT>
                    <a:lnB>
                      <a:noFill/>
                    </a:lnB>
                  </a:tcPr>
                </a:tc>
                <a:tc>
                  <a:txBody>
                    <a:bodyPr/>
                    <a:lstStyle/>
                    <a:p>
                      <a:pPr algn="just"/>
                      <a:r>
                        <a:rPr lang="es-ES" sz="1200" dirty="0"/>
                        <a:t>Evolución de la producción en comparación con la variación de los recursos laborales utilizados en el proceso productivo.</a:t>
                      </a:r>
                    </a:p>
                  </a:txBody>
                  <a:tcPr marL="35034" marR="35034" marT="17517" marB="17517" anchor="ctr">
                    <a:lnL>
                      <a:noFill/>
                    </a:lnL>
                    <a:lnR>
                      <a:noFill/>
                    </a:lnR>
                    <a:lnT>
                      <a:noFill/>
                    </a:lnT>
                    <a:lnB>
                      <a:noFill/>
                    </a:lnB>
                  </a:tcPr>
                </a:tc>
              </a:tr>
              <a:tr h="2860294">
                <a:tc>
                  <a:txBody>
                    <a:bodyPr/>
                    <a:lstStyle/>
                    <a:p>
                      <a:r>
                        <a:rPr lang="en-US" sz="1200" b="1" dirty="0" err="1"/>
                        <a:t>Observaciones</a:t>
                      </a:r>
                      <a:r>
                        <a:rPr lang="en-US" sz="1200" b="1" dirty="0"/>
                        <a:t>:</a:t>
                      </a:r>
                      <a:endParaRPr lang="en-US" sz="1200" dirty="0"/>
                    </a:p>
                  </a:txBody>
                  <a:tcPr marL="35034" marR="35034" marT="17517" marB="17517" anchor="ctr">
                    <a:lnL>
                      <a:noFill/>
                    </a:lnL>
                    <a:lnR>
                      <a:noFill/>
                    </a:lnR>
                    <a:lnT>
                      <a:noFill/>
                    </a:lnT>
                    <a:lnB>
                      <a:noFill/>
                    </a:lnB>
                  </a:tcPr>
                </a:tc>
                <a:tc>
                  <a:txBody>
                    <a:bodyPr/>
                    <a:lstStyle/>
                    <a:p>
                      <a:pPr algn="just"/>
                      <a:r>
                        <a:rPr lang="es-ES" sz="1200" dirty="0"/>
                        <a:t>Este índice resulta de la división del índice del PIB real y el índice de las Horas Trabajadas multiplicado por 100.</a:t>
                      </a:r>
                    </a:p>
                    <a:p>
                      <a:pPr algn="just"/>
                      <a:r>
                        <a:rPr lang="es-ES" sz="1200" dirty="0"/>
                        <a:t>La medición del trabajo en términos de horas ilustra de manera más precisa el rendimiento del factor trabajo que una medición basada en el número de personas (o puestos de trabajo), debido a las jornadas laborales desiguales</a:t>
                      </a:r>
                      <a:r>
                        <a:rPr lang="es-ES" sz="1200" dirty="0" smtClean="0"/>
                        <a:t>.</a:t>
                      </a:r>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smtClean="0"/>
                    </a:p>
                    <a:p>
                      <a:pPr algn="just"/>
                      <a:endParaRPr lang="es-ES" sz="700" dirty="0"/>
                    </a:p>
                    <a:p>
                      <a:pPr algn="just"/>
                      <a:r>
                        <a:rPr lang="es-ES" sz="1200" b="1" i="1" dirty="0"/>
                        <a:t>IGPLEH: </a:t>
                      </a:r>
                      <a:r>
                        <a:rPr lang="es-ES" sz="1200" i="1" dirty="0"/>
                        <a:t>índice Global de Productividad Laboral de la Economía. </a:t>
                      </a:r>
                      <a:endParaRPr lang="es-ES" sz="1200" dirty="0"/>
                    </a:p>
                    <a:p>
                      <a:pPr algn="just"/>
                      <a:r>
                        <a:rPr lang="es-ES" sz="1200" b="1" i="1" dirty="0"/>
                        <a:t>IPIB: </a:t>
                      </a:r>
                      <a:r>
                        <a:rPr lang="es-ES" sz="1200" i="1" dirty="0"/>
                        <a:t>índice del Producto Interno Bruto a precios constantes.</a:t>
                      </a:r>
                      <a:br>
                        <a:rPr lang="es-ES" sz="1200" i="1" dirty="0"/>
                      </a:br>
                      <a:r>
                        <a:rPr lang="es-ES" sz="1200" b="1" i="1" dirty="0"/>
                        <a:t>IH: </a:t>
                      </a:r>
                      <a:r>
                        <a:rPr lang="es-ES" sz="1200" i="1" dirty="0"/>
                        <a:t>índice de Horas Trabajadas</a:t>
                      </a:r>
                      <a:r>
                        <a:rPr lang="es-ES" sz="700" i="1" dirty="0"/>
                        <a:t>.</a:t>
                      </a:r>
                      <a:br>
                        <a:rPr lang="es-ES" sz="700" i="1" dirty="0"/>
                      </a:br>
                      <a:endParaRPr lang="es-ES" sz="700" dirty="0"/>
                    </a:p>
                    <a:p>
                      <a:pPr algn="just"/>
                      <a:r>
                        <a:rPr lang="es-ES" sz="700" dirty="0"/>
                        <a:t> </a:t>
                      </a:r>
                    </a:p>
                    <a:p>
                      <a:pPr algn="just"/>
                      <a:r>
                        <a:rPr lang="es-ES" sz="700" i="1" dirty="0"/>
                        <a:t> </a:t>
                      </a:r>
                      <a:endParaRPr lang="es-ES" sz="700" dirty="0"/>
                    </a:p>
                  </a:txBody>
                  <a:tcPr marL="35034" marR="35034" marT="17517" marB="17517" anchor="ctr">
                    <a:lnL>
                      <a:noFill/>
                    </a:lnL>
                    <a:lnR>
                      <a:noFill/>
                    </a:lnR>
                    <a:lnT>
                      <a:noFill/>
                    </a:lnT>
                    <a:lnB>
                      <a:noFill/>
                    </a:lnB>
                  </a:tcPr>
                </a:tc>
              </a:tr>
              <a:tr h="84647">
                <a:tc>
                  <a:txBody>
                    <a:bodyPr/>
                    <a:lstStyle/>
                    <a:p>
                      <a:r>
                        <a:rPr lang="en-US" sz="1200" b="1" dirty="0" err="1"/>
                        <a:t>Periodicidad</a:t>
                      </a:r>
                      <a:r>
                        <a:rPr lang="en-US" sz="1200" b="1" dirty="0"/>
                        <a:t>:</a:t>
                      </a:r>
                      <a:endParaRPr lang="en-US" sz="1200" dirty="0"/>
                    </a:p>
                  </a:txBody>
                  <a:tcPr marL="35034" marR="35034" marT="17517" marB="17517" anchor="ctr">
                    <a:lnL>
                      <a:noFill/>
                    </a:lnL>
                    <a:lnR>
                      <a:noFill/>
                    </a:lnR>
                    <a:lnT>
                      <a:noFill/>
                    </a:lnT>
                    <a:lnB>
                      <a:noFill/>
                    </a:lnB>
                  </a:tcPr>
                </a:tc>
                <a:tc>
                  <a:txBody>
                    <a:bodyPr/>
                    <a:lstStyle/>
                    <a:p>
                      <a:pPr algn="just"/>
                      <a:r>
                        <a:rPr lang="en-US" sz="1200" dirty="0" err="1"/>
                        <a:t>Anual</a:t>
                      </a:r>
                      <a:endParaRPr lang="en-US" sz="1200" dirty="0"/>
                    </a:p>
                  </a:txBody>
                  <a:tcPr marL="35034" marR="35034" marT="17517" marB="17517" anchor="ctr">
                    <a:lnL>
                      <a:noFill/>
                    </a:lnL>
                    <a:lnR>
                      <a:noFill/>
                    </a:lnR>
                    <a:lnT>
                      <a:noFill/>
                    </a:lnT>
                    <a:lnB>
                      <a:noFill/>
                    </a:lnB>
                  </a:tcPr>
                </a:tc>
              </a:tr>
              <a:tr h="488799">
                <a:tc>
                  <a:txBody>
                    <a:bodyPr/>
                    <a:lstStyle/>
                    <a:p>
                      <a:r>
                        <a:rPr lang="en-US" sz="1200" b="1" dirty="0" err="1"/>
                        <a:t>Fuente</a:t>
                      </a:r>
                      <a:r>
                        <a:rPr lang="en-US" sz="1200" b="1" dirty="0"/>
                        <a:t>:</a:t>
                      </a:r>
                      <a:endParaRPr lang="en-US" sz="1200" dirty="0"/>
                    </a:p>
                  </a:txBody>
                  <a:tcPr marL="35034" marR="35034" marT="17517" marB="17517" anchor="ctr">
                    <a:lnL>
                      <a:noFill/>
                    </a:lnL>
                    <a:lnR>
                      <a:noFill/>
                    </a:lnR>
                    <a:lnT>
                      <a:noFill/>
                    </a:lnT>
                    <a:lnB>
                      <a:noFill/>
                    </a:lnB>
                  </a:tcPr>
                </a:tc>
                <a:tc>
                  <a:txBody>
                    <a:bodyPr/>
                    <a:lstStyle/>
                    <a:p>
                      <a:pPr algn="just"/>
                      <a:r>
                        <a:rPr lang="es-ES" sz="1200" dirty="0"/>
                        <a:t>Secretaría del Trabajo y Previsión Social (STPS) e Instituto Nacional de Estadística y Geografía</a:t>
                      </a:r>
                    </a:p>
                  </a:txBody>
                  <a:tcPr marL="35034" marR="35034" marT="17517" marB="17517" anchor="ctr">
                    <a:lnL>
                      <a:noFill/>
                    </a:lnL>
                    <a:lnR>
                      <a:noFill/>
                    </a:lnR>
                    <a:lnT>
                      <a:noFill/>
                    </a:lnT>
                    <a:lnB>
                      <a:noFill/>
                    </a:lnB>
                  </a:tcPr>
                </a:tc>
              </a:tr>
            </a:tbl>
          </a:graphicData>
        </a:graphic>
      </p:graphicFrame>
      <p:sp>
        <p:nvSpPr>
          <p:cNvPr id="1025" name="Rectangle 1"/>
          <p:cNvSpPr>
            <a:spLocks noChangeArrowheads="1"/>
          </p:cNvSpPr>
          <p:nvPr/>
        </p:nvSpPr>
        <p:spPr bwMode="auto">
          <a:xfrm>
            <a:off x="176064" y="260648"/>
            <a:ext cx="8561959"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2">
                    <a:lumMod val="75000"/>
                  </a:schemeClr>
                </a:solidFill>
                <a:effectLst/>
                <a:latin typeface="+mj-lt"/>
                <a:cs typeface="Arial" charset="0"/>
              </a:rPr>
              <a:t>Índice</a:t>
            </a:r>
            <a:r>
              <a:rPr kumimoji="0" lang="en-US" sz="2400" i="0" u="none" strike="noStrike" cap="none" normalizeH="0" baseline="0" dirty="0" smtClean="0">
                <a:ln>
                  <a:noFill/>
                </a:ln>
                <a:solidFill>
                  <a:schemeClr val="tx2">
                    <a:lumMod val="75000"/>
                  </a:schemeClr>
                </a:solidFill>
                <a:effectLst/>
                <a:latin typeface="+mj-lt"/>
                <a:cs typeface="Arial" charset="0"/>
              </a:rPr>
              <a:t> Global de </a:t>
            </a:r>
            <a:r>
              <a:rPr kumimoji="0" lang="en-US" sz="2400" i="0" u="none" strike="noStrike" cap="none" normalizeH="0" baseline="0" dirty="0" err="1" smtClean="0">
                <a:ln>
                  <a:noFill/>
                </a:ln>
                <a:solidFill>
                  <a:schemeClr val="tx2">
                    <a:lumMod val="75000"/>
                  </a:schemeClr>
                </a:solidFill>
                <a:effectLst/>
                <a:latin typeface="+mj-lt"/>
                <a:cs typeface="Arial" charset="0"/>
              </a:rPr>
              <a:t>Productividad</a:t>
            </a:r>
            <a:r>
              <a:rPr kumimoji="0" lang="en-US" sz="2400" i="0" u="none" strike="noStrike" cap="none" normalizeH="0" baseline="0" dirty="0" smtClean="0">
                <a:ln>
                  <a:noFill/>
                </a:ln>
                <a:solidFill>
                  <a:schemeClr val="tx2">
                    <a:lumMod val="75000"/>
                  </a:schemeClr>
                </a:solidFill>
                <a:effectLst/>
                <a:latin typeface="+mj-lt"/>
                <a:cs typeface="Arial" charset="0"/>
              </a:rPr>
              <a:t> </a:t>
            </a:r>
            <a:r>
              <a:rPr kumimoji="0" lang="en-US" sz="2400" i="0" u="none" strike="noStrike" cap="none" normalizeH="0" baseline="0" dirty="0" err="1" smtClean="0">
                <a:ln>
                  <a:noFill/>
                </a:ln>
                <a:solidFill>
                  <a:schemeClr val="tx2">
                    <a:lumMod val="75000"/>
                  </a:schemeClr>
                </a:solidFill>
                <a:effectLst/>
                <a:latin typeface="+mj-lt"/>
                <a:cs typeface="Arial" charset="0"/>
              </a:rPr>
              <a:t>Laboral</a:t>
            </a:r>
            <a:r>
              <a:rPr kumimoji="0" lang="en-US" sz="2400" i="0" u="none" strike="noStrike" cap="none" normalizeH="0" baseline="0" dirty="0" smtClean="0">
                <a:ln>
                  <a:noFill/>
                </a:ln>
                <a:solidFill>
                  <a:schemeClr val="tx2">
                    <a:lumMod val="75000"/>
                  </a:schemeClr>
                </a:solidFill>
                <a:effectLst/>
                <a:latin typeface="+mj-lt"/>
                <a:cs typeface="Arial" charset="0"/>
              </a:rPr>
              <a:t> de la </a:t>
            </a:r>
            <a:r>
              <a:rPr kumimoji="0" lang="en-US" sz="2400" i="0" u="none" strike="noStrike" cap="none" normalizeH="0" baseline="0" dirty="0" err="1" smtClean="0">
                <a:ln>
                  <a:noFill/>
                </a:ln>
                <a:solidFill>
                  <a:schemeClr val="tx2">
                    <a:lumMod val="75000"/>
                  </a:schemeClr>
                </a:solidFill>
                <a:effectLst/>
                <a:latin typeface="+mj-lt"/>
                <a:cs typeface="Arial" charset="0"/>
              </a:rPr>
              <a:t>Economía</a:t>
            </a:r>
            <a:endParaRPr kumimoji="0" lang="en-US" sz="2400" i="0" u="none" strike="noStrike" cap="none" normalizeH="0" baseline="0" dirty="0" smtClean="0">
              <a:ln>
                <a:noFill/>
              </a:ln>
              <a:solidFill>
                <a:schemeClr val="tx2">
                  <a:lumMod val="75000"/>
                </a:schemeClr>
              </a:solidFill>
              <a:effectLst/>
              <a:latin typeface="+mj-l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 </a:t>
            </a:r>
            <a:endParaRPr kumimoji="0" lang="en-US" sz="3900" b="0" i="0" u="none" strike="noStrike" cap="none" normalizeH="0" baseline="0" dirty="0" smtClean="0">
              <a:ln>
                <a:noFill/>
              </a:ln>
              <a:solidFill>
                <a:schemeClr val="tx1"/>
              </a:solidFill>
              <a:effectLst/>
              <a:latin typeface="Arial" charset="0"/>
              <a:cs typeface="Arial" charset="0"/>
            </a:endParaRPr>
          </a:p>
        </p:txBody>
      </p:sp>
      <p:pic>
        <p:nvPicPr>
          <p:cNvPr id="1026" name="Picture 2" descr="formula"/>
          <p:cNvPicPr>
            <a:picLocks noChangeAspect="1" noChangeArrowheads="1"/>
          </p:cNvPicPr>
          <p:nvPr/>
        </p:nvPicPr>
        <p:blipFill>
          <a:blip r:embed="rId2" cstate="print"/>
          <a:srcRect/>
          <a:stretch>
            <a:fillRect/>
          </a:stretch>
        </p:blipFill>
        <p:spPr bwMode="auto">
          <a:xfrm>
            <a:off x="4705350" y="3276600"/>
            <a:ext cx="1619250" cy="628650"/>
          </a:xfrm>
          <a:prstGeom prst="rect">
            <a:avLst/>
          </a:prstGeom>
          <a:noFill/>
        </p:spPr>
      </p:pic>
      <p:pic>
        <p:nvPicPr>
          <p:cNvPr id="6"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70799825"/>
              </p:ext>
            </p:extLst>
          </p:nvPr>
        </p:nvGraphicFramePr>
        <p:xfrm>
          <a:off x="266700" y="999312"/>
          <a:ext cx="8610600" cy="5043320"/>
        </p:xfrm>
        <a:graphic>
          <a:graphicData uri="http://schemas.openxmlformats.org/drawingml/2006/table">
            <a:tbl>
              <a:tblPr/>
              <a:tblGrid>
                <a:gridCol w="4305300"/>
                <a:gridCol w="4305300"/>
              </a:tblGrid>
              <a:tr h="76201">
                <a:tc>
                  <a:txBody>
                    <a:bodyPr/>
                    <a:lstStyle/>
                    <a:p>
                      <a:pPr algn="just"/>
                      <a:r>
                        <a:rPr lang="en-US" sz="1200" b="1" dirty="0" err="1"/>
                        <a:t>Indicador</a:t>
                      </a:r>
                      <a:r>
                        <a:rPr lang="en-US" sz="1200" b="1" dirty="0"/>
                        <a:t>:</a:t>
                      </a:r>
                      <a:endParaRPr lang="en-US" sz="1200" dirty="0"/>
                    </a:p>
                  </a:txBody>
                  <a:tcPr marL="26390" marR="26390" marT="13195" marB="13195" anchor="ctr">
                    <a:lnL>
                      <a:noFill/>
                    </a:lnL>
                    <a:lnR>
                      <a:noFill/>
                    </a:lnR>
                    <a:lnT>
                      <a:noFill/>
                    </a:lnT>
                    <a:lnB>
                      <a:noFill/>
                    </a:lnB>
                  </a:tcPr>
                </a:tc>
                <a:tc>
                  <a:txBody>
                    <a:bodyPr/>
                    <a:lstStyle/>
                    <a:p>
                      <a:pPr algn="just"/>
                      <a:r>
                        <a:rPr lang="en-US" sz="1200" dirty="0" err="1"/>
                        <a:t>Índice</a:t>
                      </a:r>
                      <a:r>
                        <a:rPr lang="en-US" sz="1200" dirty="0"/>
                        <a:t> de </a:t>
                      </a:r>
                      <a:r>
                        <a:rPr lang="en-US" sz="1200" dirty="0" err="1"/>
                        <a:t>Integridad</a:t>
                      </a:r>
                      <a:r>
                        <a:rPr lang="en-US" sz="1200" dirty="0"/>
                        <a:t> Global</a:t>
                      </a:r>
                    </a:p>
                  </a:txBody>
                  <a:tcPr marL="26390" marR="26390" marT="13195" marB="13195" anchor="ctr">
                    <a:lnL>
                      <a:noFill/>
                    </a:lnL>
                    <a:lnR>
                      <a:noFill/>
                    </a:lnR>
                    <a:lnT>
                      <a:noFill/>
                    </a:lnT>
                    <a:lnB>
                      <a:noFill/>
                    </a:lnB>
                  </a:tcPr>
                </a:tc>
              </a:tr>
              <a:tr h="869208">
                <a:tc>
                  <a:txBody>
                    <a:bodyPr/>
                    <a:lstStyle/>
                    <a:p>
                      <a:pPr algn="just"/>
                      <a:r>
                        <a:rPr lang="en-US" sz="1200" b="1" dirty="0" err="1"/>
                        <a:t>Descripción</a:t>
                      </a:r>
                      <a:r>
                        <a:rPr lang="en-US" sz="1200" b="1" dirty="0"/>
                        <a:t> general:</a:t>
                      </a:r>
                      <a:endParaRPr lang="en-US" sz="1200" dirty="0"/>
                    </a:p>
                  </a:txBody>
                  <a:tcPr marL="26390" marR="26390" marT="13195" marB="13195" anchor="ctr">
                    <a:lnL>
                      <a:noFill/>
                    </a:lnL>
                    <a:lnR>
                      <a:noFill/>
                    </a:lnR>
                    <a:lnT>
                      <a:noFill/>
                    </a:lnT>
                    <a:lnB>
                      <a:noFill/>
                    </a:lnB>
                  </a:tcPr>
                </a:tc>
                <a:tc>
                  <a:txBody>
                    <a:bodyPr/>
                    <a:lstStyle/>
                    <a:p>
                      <a:pPr algn="just"/>
                      <a:r>
                        <a:rPr lang="es-ES" sz="1200"/>
                        <a:t>Este índice representa uno de los conjuntos de datos más completos del mundo, pues proporciona datos cuantitativos y el análisis de los mecanismos de lucha contra la corrupción y rendición de cuentas del gobierno a nivel nacional en distintos países del mundo.</a:t>
                      </a:r>
                    </a:p>
                  </a:txBody>
                  <a:tcPr marL="26390" marR="26390" marT="13195" marB="13195" anchor="ctr">
                    <a:lnL>
                      <a:noFill/>
                    </a:lnL>
                    <a:lnR>
                      <a:noFill/>
                    </a:lnR>
                    <a:lnT>
                      <a:noFill/>
                    </a:lnT>
                    <a:lnB>
                      <a:noFill/>
                    </a:lnB>
                  </a:tcPr>
                </a:tc>
              </a:tr>
              <a:tr h="3224480">
                <a:tc>
                  <a:txBody>
                    <a:bodyPr/>
                    <a:lstStyle/>
                    <a:p>
                      <a:pPr algn="just"/>
                      <a:r>
                        <a:rPr lang="en-US" sz="1200" b="1"/>
                        <a:t>Observaciones:</a:t>
                      </a:r>
                      <a:endParaRPr lang="en-US" sz="1200"/>
                    </a:p>
                  </a:txBody>
                  <a:tcPr marL="26390" marR="26390" marT="13195" marB="13195" anchor="ctr">
                    <a:lnL>
                      <a:noFill/>
                    </a:lnL>
                    <a:lnR>
                      <a:noFill/>
                    </a:lnR>
                    <a:lnT>
                      <a:noFill/>
                    </a:lnT>
                    <a:lnB>
                      <a:noFill/>
                    </a:lnB>
                  </a:tcPr>
                </a:tc>
                <a:tc>
                  <a:txBody>
                    <a:bodyPr/>
                    <a:lstStyle/>
                    <a:p>
                      <a:pPr algn="just"/>
                      <a:r>
                        <a:rPr lang="es-ES" sz="1200" dirty="0"/>
                        <a:t>El índice se compone de seis categorías:</a:t>
                      </a:r>
                    </a:p>
                    <a:p>
                      <a:pPr algn="just"/>
                      <a:r>
                        <a:rPr lang="es-ES" sz="1200" dirty="0"/>
                        <a:t>1) Organizaciones no gubernamentales, medios e información pública.</a:t>
                      </a:r>
                      <a:br>
                        <a:rPr lang="es-ES" sz="1200" dirty="0"/>
                      </a:br>
                      <a:r>
                        <a:rPr lang="es-ES" sz="1200" dirty="0"/>
                        <a:t>2) Elecciones.</a:t>
                      </a:r>
                      <a:br>
                        <a:rPr lang="es-ES" sz="1200" dirty="0"/>
                      </a:br>
                      <a:r>
                        <a:rPr lang="es-ES" sz="1200" dirty="0"/>
                        <a:t>3) Salvaguardas en conflictos de interés del gobierno y sistemas de pesos y contrapesos. 4) Administración pública y profesionalización. 5) Supervisión y control del gobierno.</a:t>
                      </a:r>
                    </a:p>
                    <a:p>
                      <a:pPr algn="just"/>
                      <a:r>
                        <a:rPr lang="es-ES" sz="1200" dirty="0"/>
                        <a:t>6) Marco legal anticorrupción, imparcialidad judicial y profesionalización de la procuración de justicia.</a:t>
                      </a:r>
                    </a:p>
                    <a:p>
                      <a:pPr algn="just"/>
                      <a:r>
                        <a:rPr lang="es-ES" sz="1200" dirty="0"/>
                        <a:t>La tarjeta de puntuación de indicadores de integridad evalúa la existencia, la eficacia y el acceso ciudadano a mecanismos clave de gobernanza y de lucha contra la corrupción, a través de más de 300 indicadores.</a:t>
                      </a:r>
                    </a:p>
                    <a:p>
                      <a:pPr algn="just"/>
                      <a:r>
                        <a:rPr lang="es-ES" sz="1200" dirty="0"/>
                        <a:t>El índice agrupa a los países en cinco “niveles de rendimiento”, según el puntaje total agregado de un país: muy fuerte (90 +), fuerte (80 +), moderado (70 +), débil (60 +), y muy débil (&lt;60).</a:t>
                      </a:r>
                    </a:p>
                    <a:p>
                      <a:pPr algn="just"/>
                      <a:r>
                        <a:rPr lang="es-ES" sz="1200" dirty="0"/>
                        <a:t>Nota: Actualmente, el índice se encuentra en revisión metodológica y será en 2014 cuando se obtenga una nueva medición.</a:t>
                      </a:r>
                    </a:p>
                  </a:txBody>
                  <a:tcPr marL="26390" marR="26390" marT="13195" marB="13195" anchor="ctr">
                    <a:lnL>
                      <a:noFill/>
                    </a:lnL>
                    <a:lnR>
                      <a:noFill/>
                    </a:lnR>
                    <a:lnT>
                      <a:noFill/>
                    </a:lnT>
                    <a:lnB>
                      <a:noFill/>
                    </a:lnB>
                  </a:tcPr>
                </a:tc>
              </a:tr>
              <a:tr h="112156">
                <a:tc>
                  <a:txBody>
                    <a:bodyPr/>
                    <a:lstStyle/>
                    <a:p>
                      <a:pPr algn="just"/>
                      <a:r>
                        <a:rPr lang="en-US" sz="1200" b="1"/>
                        <a:t>Periodicidad:</a:t>
                      </a:r>
                      <a:endParaRPr lang="en-US" sz="1200"/>
                    </a:p>
                  </a:txBody>
                  <a:tcPr marL="26390" marR="26390" marT="13195" marB="13195" anchor="ctr">
                    <a:lnL>
                      <a:noFill/>
                    </a:lnL>
                    <a:lnR>
                      <a:noFill/>
                    </a:lnR>
                    <a:lnT>
                      <a:noFill/>
                    </a:lnT>
                    <a:lnB>
                      <a:noFill/>
                    </a:lnB>
                  </a:tcPr>
                </a:tc>
                <a:tc>
                  <a:txBody>
                    <a:bodyPr/>
                    <a:lstStyle/>
                    <a:p>
                      <a:pPr algn="just"/>
                      <a:r>
                        <a:rPr lang="en-US" sz="1200" dirty="0" err="1"/>
                        <a:t>Bienal</a:t>
                      </a:r>
                      <a:endParaRPr lang="en-US" sz="1200" dirty="0"/>
                    </a:p>
                  </a:txBody>
                  <a:tcPr marL="26390" marR="26390" marT="13195" marB="13195" anchor="ctr">
                    <a:lnL>
                      <a:noFill/>
                    </a:lnL>
                    <a:lnR>
                      <a:noFill/>
                    </a:lnR>
                    <a:lnT>
                      <a:noFill/>
                    </a:lnT>
                    <a:lnB>
                      <a:noFill/>
                    </a:lnB>
                  </a:tcPr>
                </a:tc>
              </a:tr>
            </a:tbl>
          </a:graphicData>
        </a:graphic>
      </p:graphicFrame>
      <p:sp>
        <p:nvSpPr>
          <p:cNvPr id="17409" name="Rectangle 1"/>
          <p:cNvSpPr>
            <a:spLocks noChangeArrowheads="1"/>
          </p:cNvSpPr>
          <p:nvPr/>
        </p:nvSpPr>
        <p:spPr bwMode="auto">
          <a:xfrm>
            <a:off x="199009" y="260648"/>
            <a:ext cx="4344459"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i="0" u="none" strike="noStrike" cap="none" normalizeH="0" baseline="0" dirty="0" err="1" smtClean="0">
                <a:ln>
                  <a:noFill/>
                </a:ln>
                <a:solidFill>
                  <a:schemeClr val="tx2">
                    <a:lumMod val="75000"/>
                  </a:schemeClr>
                </a:solidFill>
                <a:effectLst/>
                <a:latin typeface="+mj-lt"/>
                <a:cs typeface="Arial" charset="0"/>
              </a:rPr>
              <a:t>Indice</a:t>
            </a:r>
            <a:r>
              <a:rPr kumimoji="0" lang="en-US" sz="2400" i="0" u="none" strike="noStrike" cap="none" normalizeH="0" baseline="0" dirty="0" smtClean="0">
                <a:ln>
                  <a:noFill/>
                </a:ln>
                <a:solidFill>
                  <a:schemeClr val="tx2">
                    <a:lumMod val="75000"/>
                  </a:schemeClr>
                </a:solidFill>
                <a:effectLst/>
                <a:latin typeface="+mj-lt"/>
                <a:cs typeface="Arial" charset="0"/>
              </a:rPr>
              <a:t> de </a:t>
            </a:r>
            <a:r>
              <a:rPr kumimoji="0" lang="en-US" sz="2400" i="0" u="none" strike="noStrike" cap="none" normalizeH="0" baseline="0" dirty="0" err="1" smtClean="0">
                <a:ln>
                  <a:noFill/>
                </a:ln>
                <a:solidFill>
                  <a:schemeClr val="tx2">
                    <a:lumMod val="75000"/>
                  </a:schemeClr>
                </a:solidFill>
                <a:effectLst/>
                <a:latin typeface="+mj-lt"/>
                <a:cs typeface="Arial" charset="0"/>
              </a:rPr>
              <a:t>Integridad</a:t>
            </a:r>
            <a:r>
              <a:rPr kumimoji="0" lang="en-US" sz="2400" i="0" u="none" strike="noStrike" cap="none" normalizeH="0" baseline="0" dirty="0" smtClean="0">
                <a:ln>
                  <a:noFill/>
                </a:ln>
                <a:solidFill>
                  <a:schemeClr val="tx2">
                    <a:lumMod val="75000"/>
                  </a:schemeClr>
                </a:solidFill>
                <a:effectLst/>
                <a:latin typeface="+mj-lt"/>
                <a:cs typeface="Arial" charset="0"/>
              </a:rPr>
              <a:t> Global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15826690"/>
              </p:ext>
            </p:extLst>
          </p:nvPr>
        </p:nvGraphicFramePr>
        <p:xfrm>
          <a:off x="266700" y="1187741"/>
          <a:ext cx="8610600" cy="4811184"/>
        </p:xfrm>
        <a:graphic>
          <a:graphicData uri="http://schemas.openxmlformats.org/drawingml/2006/table">
            <a:tbl>
              <a:tblPr/>
              <a:tblGrid>
                <a:gridCol w="4305300"/>
                <a:gridCol w="4305300"/>
              </a:tblGrid>
              <a:tr h="406870">
                <a:tc>
                  <a:txBody>
                    <a:bodyPr/>
                    <a:lstStyle/>
                    <a:p>
                      <a:pPr algn="just"/>
                      <a:r>
                        <a:rPr lang="en-US" sz="1200" b="1" dirty="0" err="1"/>
                        <a:t>Indicador</a:t>
                      </a:r>
                      <a:r>
                        <a:rPr lang="en-US" sz="1200" b="1" dirty="0"/>
                        <a:t>:</a:t>
                      </a:r>
                      <a:endParaRPr lang="en-US" sz="1200" dirty="0"/>
                    </a:p>
                  </a:txBody>
                  <a:tcPr marL="37630" marR="37630" marT="18815" marB="18815" anchor="ctr">
                    <a:lnL>
                      <a:noFill/>
                    </a:lnL>
                    <a:lnR>
                      <a:noFill/>
                    </a:lnR>
                    <a:lnT>
                      <a:noFill/>
                    </a:lnT>
                    <a:lnB>
                      <a:noFill/>
                    </a:lnB>
                  </a:tcPr>
                </a:tc>
                <a:tc>
                  <a:txBody>
                    <a:bodyPr/>
                    <a:lstStyle/>
                    <a:p>
                      <a:pPr algn="just"/>
                      <a:r>
                        <a:rPr lang="es-ES" sz="1200" dirty="0"/>
                        <a:t>Índice de Desarrollo de Gobierno Electrónico (EGDI, por sus siglas en inglés)</a:t>
                      </a:r>
                    </a:p>
                  </a:txBody>
                  <a:tcPr marL="37630" marR="37630" marT="18815" marB="18815" anchor="ctr">
                    <a:lnL>
                      <a:noFill/>
                    </a:lnL>
                    <a:lnR>
                      <a:noFill/>
                    </a:lnR>
                    <a:lnT>
                      <a:noFill/>
                    </a:lnT>
                    <a:lnB>
                      <a:noFill/>
                    </a:lnB>
                  </a:tcPr>
                </a:tc>
              </a:tr>
              <a:tr h="1139237">
                <a:tc>
                  <a:txBody>
                    <a:bodyPr/>
                    <a:lstStyle/>
                    <a:p>
                      <a:pPr algn="just"/>
                      <a:r>
                        <a:rPr lang="en-US" sz="1200" b="1" dirty="0" err="1"/>
                        <a:t>Descripción</a:t>
                      </a:r>
                      <a:r>
                        <a:rPr lang="en-US" sz="1200" b="1" dirty="0"/>
                        <a:t> general:</a:t>
                      </a:r>
                      <a:endParaRPr lang="en-US" sz="1200" dirty="0"/>
                    </a:p>
                  </a:txBody>
                  <a:tcPr marL="37630" marR="37630" marT="18815" marB="18815" anchor="ctr">
                    <a:lnL>
                      <a:noFill/>
                    </a:lnL>
                    <a:lnR>
                      <a:noFill/>
                    </a:lnR>
                    <a:lnT>
                      <a:noFill/>
                    </a:lnT>
                    <a:lnB>
                      <a:noFill/>
                    </a:lnB>
                  </a:tcPr>
                </a:tc>
                <a:tc>
                  <a:txBody>
                    <a:bodyPr/>
                    <a:lstStyle/>
                    <a:p>
                      <a:pPr algn="just"/>
                      <a:r>
                        <a:rPr lang="es-ES" sz="1200" dirty="0"/>
                        <a:t>El índice evalúa los sitios de Internet oficiales de los gobiernos, enfocándose en la disponibilidad de información electrónica y prestación de servicios electrónicos que proveen. Toma valores entre “0” y “1”, siendo “1” el mejor resultado posible.</a:t>
                      </a:r>
                    </a:p>
                  </a:txBody>
                  <a:tcPr marL="37630" marR="37630" marT="18815" marB="18815" anchor="ctr">
                    <a:lnL>
                      <a:noFill/>
                    </a:lnL>
                    <a:lnR>
                      <a:noFill/>
                    </a:lnR>
                    <a:lnT>
                      <a:noFill/>
                    </a:lnT>
                    <a:lnB>
                      <a:noFill/>
                    </a:lnB>
                  </a:tcPr>
                </a:tc>
              </a:tr>
              <a:tr h="2237787">
                <a:tc>
                  <a:txBody>
                    <a:bodyPr/>
                    <a:lstStyle/>
                    <a:p>
                      <a:pPr algn="just"/>
                      <a:r>
                        <a:rPr lang="en-US" sz="1200" b="1" dirty="0" err="1"/>
                        <a:t>Observaciones</a:t>
                      </a:r>
                      <a:r>
                        <a:rPr lang="en-US" sz="1200" b="1" dirty="0"/>
                        <a:t>:</a:t>
                      </a:r>
                      <a:endParaRPr lang="en-US" sz="1200" dirty="0"/>
                    </a:p>
                  </a:txBody>
                  <a:tcPr marL="37630" marR="37630" marT="18815" marB="18815" anchor="ctr">
                    <a:lnL>
                      <a:noFill/>
                    </a:lnL>
                    <a:lnR>
                      <a:noFill/>
                    </a:lnR>
                    <a:lnT>
                      <a:noFill/>
                    </a:lnT>
                    <a:lnB>
                      <a:noFill/>
                    </a:lnB>
                  </a:tcPr>
                </a:tc>
                <a:tc>
                  <a:txBody>
                    <a:bodyPr/>
                    <a:lstStyle/>
                    <a:p>
                      <a:pPr algn="just"/>
                      <a:r>
                        <a:rPr lang="es-ES" sz="1200" dirty="0"/>
                        <a:t>Consiste en un indicador compuesto que mide la voluntad y la capacidad de las administraciones nacionales en el uso de tecnologías de la información y la comunicación para prestar servicios públicos. El EGDI es un promedio ponderado de tres valores normalizados sobre las dimensiones más importantes del Gobierno Electrónico: el alcance y la calidad de los servicios en línea, el estado de desarrollo de la infraestructura de telecomunicaciones y el capital humano inherente.</a:t>
                      </a:r>
                    </a:p>
                  </a:txBody>
                  <a:tcPr marL="37630" marR="37630" marT="18815" marB="18815" anchor="ctr">
                    <a:lnL>
                      <a:noFill/>
                    </a:lnL>
                    <a:lnR>
                      <a:noFill/>
                    </a:lnR>
                    <a:lnT>
                      <a:noFill/>
                    </a:lnT>
                    <a:lnB>
                      <a:noFill/>
                    </a:lnB>
                  </a:tcPr>
                </a:tc>
              </a:tr>
              <a:tr h="162748">
                <a:tc>
                  <a:txBody>
                    <a:bodyPr/>
                    <a:lstStyle/>
                    <a:p>
                      <a:pPr algn="just"/>
                      <a:r>
                        <a:rPr lang="en-US" sz="1200" b="1" dirty="0" err="1"/>
                        <a:t>Periodicidad</a:t>
                      </a:r>
                      <a:r>
                        <a:rPr lang="en-US" sz="1200" b="1" dirty="0"/>
                        <a:t>:</a:t>
                      </a:r>
                      <a:endParaRPr lang="en-US" sz="1200" dirty="0"/>
                    </a:p>
                  </a:txBody>
                  <a:tcPr marL="37630" marR="37630" marT="18815" marB="18815" anchor="ctr">
                    <a:lnL>
                      <a:noFill/>
                    </a:lnL>
                    <a:lnR>
                      <a:noFill/>
                    </a:lnR>
                    <a:lnT>
                      <a:noFill/>
                    </a:lnT>
                    <a:lnB>
                      <a:noFill/>
                    </a:lnB>
                  </a:tcPr>
                </a:tc>
                <a:tc>
                  <a:txBody>
                    <a:bodyPr/>
                    <a:lstStyle/>
                    <a:p>
                      <a:pPr algn="just"/>
                      <a:r>
                        <a:rPr lang="en-US" sz="1200" dirty="0" err="1"/>
                        <a:t>Bianual</a:t>
                      </a:r>
                      <a:endParaRPr lang="en-US" sz="1200" dirty="0"/>
                    </a:p>
                  </a:txBody>
                  <a:tcPr marL="37630" marR="37630" marT="18815" marB="18815" anchor="ctr">
                    <a:lnL>
                      <a:noFill/>
                    </a:lnL>
                    <a:lnR>
                      <a:noFill/>
                    </a:lnR>
                    <a:lnT>
                      <a:noFill/>
                    </a:lnT>
                    <a:lnB>
                      <a:noFill/>
                    </a:lnB>
                  </a:tcPr>
                </a:tc>
              </a:tr>
              <a:tr h="284809">
                <a:tc>
                  <a:txBody>
                    <a:bodyPr/>
                    <a:lstStyle/>
                    <a:p>
                      <a:pPr algn="just"/>
                      <a:r>
                        <a:rPr lang="en-US" sz="1200" b="1" dirty="0" err="1"/>
                        <a:t>Fuente</a:t>
                      </a:r>
                      <a:r>
                        <a:rPr lang="en-US" sz="1200" b="1" dirty="0"/>
                        <a:t>:</a:t>
                      </a:r>
                      <a:endParaRPr lang="en-US" sz="1200" dirty="0"/>
                    </a:p>
                  </a:txBody>
                  <a:tcPr marL="37630" marR="37630" marT="18815" marB="18815" anchor="ctr">
                    <a:lnL>
                      <a:noFill/>
                    </a:lnL>
                    <a:lnR>
                      <a:noFill/>
                    </a:lnR>
                    <a:lnT>
                      <a:noFill/>
                    </a:lnT>
                    <a:lnB>
                      <a:noFill/>
                    </a:lnB>
                  </a:tcPr>
                </a:tc>
                <a:tc>
                  <a:txBody>
                    <a:bodyPr/>
                    <a:lstStyle/>
                    <a:p>
                      <a:pPr algn="just"/>
                      <a:r>
                        <a:rPr lang="es-ES" sz="1200" dirty="0"/>
                        <a:t>Organización de las Naciones Unidas</a:t>
                      </a:r>
                      <a:r>
                        <a:rPr lang="es-ES" sz="1200" dirty="0" smtClean="0"/>
                        <a:t>.</a:t>
                      </a:r>
                    </a:p>
                    <a:p>
                      <a:pPr algn="just"/>
                      <a:endParaRPr lang="es-ES" sz="1200" dirty="0" smtClean="0"/>
                    </a:p>
                    <a:p>
                      <a:pPr algn="just"/>
                      <a:endParaRPr lang="es-ES" sz="1200" dirty="0"/>
                    </a:p>
                  </a:txBody>
                  <a:tcPr marL="37630" marR="37630" marT="18815" marB="18815" anchor="ctr">
                    <a:lnL>
                      <a:noFill/>
                    </a:lnL>
                    <a:lnR>
                      <a:noFill/>
                    </a:lnR>
                    <a:lnT>
                      <a:noFill/>
                    </a:lnT>
                    <a:lnB>
                      <a:noFill/>
                    </a:lnB>
                  </a:tcPr>
                </a:tc>
              </a:tr>
              <a:tr h="162748">
                <a:tc>
                  <a:txBody>
                    <a:bodyPr/>
                    <a:lstStyle/>
                    <a:p>
                      <a:pPr algn="just" fontAlgn="t"/>
                      <a:r>
                        <a:rPr lang="en-US" sz="1200" b="1" dirty="0" err="1"/>
                        <a:t>Comportamiento</a:t>
                      </a:r>
                      <a:r>
                        <a:rPr lang="en-US" sz="1200" b="1" dirty="0"/>
                        <a:t> </a:t>
                      </a:r>
                      <a:r>
                        <a:rPr lang="en-US" sz="1200" b="1" dirty="0" err="1"/>
                        <a:t>histórico</a:t>
                      </a:r>
                      <a:r>
                        <a:rPr lang="en-US" sz="1200" b="1" dirty="0"/>
                        <a:t>:</a:t>
                      </a:r>
                      <a:endParaRPr lang="en-US" sz="1200" dirty="0"/>
                    </a:p>
                  </a:txBody>
                  <a:tcPr marL="37630" marR="37630" marT="18815" marB="18815">
                    <a:lnL>
                      <a:noFill/>
                    </a:lnL>
                    <a:lnR>
                      <a:noFill/>
                    </a:lnR>
                    <a:lnT>
                      <a:noFill/>
                    </a:lnT>
                    <a:lnB>
                      <a:noFill/>
                    </a:lnB>
                  </a:tcPr>
                </a:tc>
                <a:tc>
                  <a:txBody>
                    <a:bodyPr/>
                    <a:lstStyle/>
                    <a:p>
                      <a:pPr algn="just"/>
                      <a:endParaRPr lang="en-US" sz="700" dirty="0"/>
                    </a:p>
                  </a:txBody>
                  <a:tcPr marL="37630" marR="37630" marT="18815" marB="18815" anchor="ctr">
                    <a:lnL>
                      <a:noFill/>
                    </a:lnL>
                    <a:lnR>
                      <a:noFill/>
                    </a:lnR>
                    <a:lnT>
                      <a:noFill/>
                    </a:lnT>
                    <a:lnB>
                      <a:noFill/>
                    </a:lnB>
                  </a:tcPr>
                </a:tc>
              </a:tr>
            </a:tbl>
          </a:graphicData>
        </a:graphic>
      </p:graphicFrame>
      <p:pic>
        <p:nvPicPr>
          <p:cNvPr id="18434" name="Picture 2" descr="http://pnd.gob.mx/wp-content/uploads/2013/05/Desarrollo-de-Gobierno-Electronico-300x30.png"/>
          <p:cNvPicPr>
            <a:picLocks noChangeAspect="1" noChangeArrowheads="1"/>
          </p:cNvPicPr>
          <p:nvPr/>
        </p:nvPicPr>
        <p:blipFill>
          <a:blip r:embed="rId2" cstate="print"/>
          <a:srcRect/>
          <a:stretch>
            <a:fillRect/>
          </a:stretch>
        </p:blipFill>
        <p:spPr bwMode="auto">
          <a:xfrm>
            <a:off x="4343400" y="5638800"/>
            <a:ext cx="2857500" cy="285750"/>
          </a:xfrm>
          <a:prstGeom prst="rect">
            <a:avLst/>
          </a:prstGeom>
          <a:noFill/>
        </p:spPr>
      </p:pic>
      <p:sp>
        <p:nvSpPr>
          <p:cNvPr id="5" name="Rectangle 4"/>
          <p:cNvSpPr/>
          <p:nvPr/>
        </p:nvSpPr>
        <p:spPr>
          <a:xfrm>
            <a:off x="148680" y="260648"/>
            <a:ext cx="8077200" cy="830997"/>
          </a:xfrm>
          <a:prstGeom prst="rect">
            <a:avLst/>
          </a:prstGeom>
        </p:spPr>
        <p:txBody>
          <a:bodyPr wrap="square">
            <a:spAutoFit/>
          </a:bodyPr>
          <a:lstStyle/>
          <a:p>
            <a:r>
              <a:rPr lang="es-ES" sz="2400" dirty="0" smtClean="0">
                <a:solidFill>
                  <a:schemeClr val="tx2">
                    <a:lumMod val="75000"/>
                  </a:schemeClr>
                </a:solidFill>
                <a:latin typeface="+mj-lt"/>
              </a:rPr>
              <a:t>Índice de Desarrollo de Gobierno Electrónico (EGDI, por sus siglas en inglés)</a:t>
            </a:r>
            <a:endParaRPr lang="es-ES" sz="2400" dirty="0">
              <a:solidFill>
                <a:schemeClr val="tx2">
                  <a:lumMod val="75000"/>
                </a:schemeClr>
              </a:solidFill>
              <a:latin typeface="+mj-lt"/>
            </a:endParaRPr>
          </a:p>
        </p:txBody>
      </p:sp>
      <p:pic>
        <p:nvPicPr>
          <p:cNvPr id="6"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6592" y="476672"/>
            <a:ext cx="5050904" cy="979512"/>
          </a:xfrm>
        </p:spPr>
        <p:txBody>
          <a:bodyPr>
            <a:normAutofit/>
          </a:bodyPr>
          <a:lstStyle/>
          <a:p>
            <a:r>
              <a:rPr lang="es-MX" sz="3200" dirty="0"/>
              <a:t>Agenda del </a:t>
            </a:r>
            <a:r>
              <a:rPr lang="es-MX" sz="3200" dirty="0" smtClean="0"/>
              <a:t>día</a:t>
            </a:r>
            <a:endParaRPr lang="es-MX" sz="3200" dirty="0"/>
          </a:p>
        </p:txBody>
      </p:sp>
      <p:sp>
        <p:nvSpPr>
          <p:cNvPr id="3" name="2 Marcador de contenido"/>
          <p:cNvSpPr>
            <a:spLocks noGrp="1"/>
          </p:cNvSpPr>
          <p:nvPr>
            <p:ph idx="1"/>
          </p:nvPr>
        </p:nvSpPr>
        <p:spPr/>
        <p:txBody>
          <a:bodyPr/>
          <a:lstStyle/>
          <a:p>
            <a:pPr algn="just"/>
            <a:r>
              <a:rPr lang="es-MX" dirty="0" smtClean="0"/>
              <a:t>Bienvenida</a:t>
            </a:r>
          </a:p>
          <a:p>
            <a:pPr algn="just"/>
            <a:r>
              <a:rPr lang="es-MX" dirty="0"/>
              <a:t>Presentación y revisión de conocimientos </a:t>
            </a:r>
          </a:p>
          <a:p>
            <a:pPr algn="just"/>
            <a:r>
              <a:rPr lang="es-MX" dirty="0" smtClean="0"/>
              <a:t>Exposición </a:t>
            </a:r>
          </a:p>
          <a:p>
            <a:pPr algn="just"/>
            <a:r>
              <a:rPr lang="es-MX" dirty="0" smtClean="0"/>
              <a:t>Receso </a:t>
            </a:r>
            <a:endParaRPr lang="es-MX" dirty="0"/>
          </a:p>
          <a:p>
            <a:pPr algn="just"/>
            <a:r>
              <a:rPr lang="es-MX" dirty="0"/>
              <a:t>Exposición </a:t>
            </a:r>
            <a:endParaRPr lang="es-MX" dirty="0" smtClean="0"/>
          </a:p>
          <a:p>
            <a:pPr algn="just"/>
            <a:r>
              <a:rPr lang="es-MX" dirty="0" smtClean="0"/>
              <a:t>Práctica «análisis del enfoque de derechos»</a:t>
            </a:r>
            <a:endParaRPr lang="es-MX" dirty="0"/>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2593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descr="http://pnd.gob.mx/wp-content/uploads/2013/05/indice-de-desigualdad-de-genero-300x29.png"/>
          <p:cNvPicPr>
            <a:picLocks noChangeAspect="1" noChangeArrowheads="1"/>
          </p:cNvPicPr>
          <p:nvPr/>
        </p:nvPicPr>
        <p:blipFill>
          <a:blip r:embed="rId2" cstate="print"/>
          <a:srcRect/>
          <a:stretch>
            <a:fillRect/>
          </a:stretch>
        </p:blipFill>
        <p:spPr bwMode="auto">
          <a:xfrm>
            <a:off x="4509462" y="5528488"/>
            <a:ext cx="2857500" cy="276225"/>
          </a:xfrm>
          <a:prstGeom prst="rect">
            <a:avLst/>
          </a:prstGeom>
          <a:noFill/>
        </p:spPr>
      </p:pic>
      <p:graphicFrame>
        <p:nvGraphicFramePr>
          <p:cNvPr id="5" name="Table 4"/>
          <p:cNvGraphicFramePr>
            <a:graphicFrameLocks noGrp="1"/>
          </p:cNvGraphicFramePr>
          <p:nvPr>
            <p:extLst>
              <p:ext uri="{D42A27DB-BD31-4B8C-83A1-F6EECF244321}">
                <p14:modId xmlns:p14="http://schemas.microsoft.com/office/powerpoint/2010/main" val="1047892510"/>
              </p:ext>
            </p:extLst>
          </p:nvPr>
        </p:nvGraphicFramePr>
        <p:xfrm>
          <a:off x="228600" y="1052736"/>
          <a:ext cx="8686799" cy="4146835"/>
        </p:xfrm>
        <a:graphic>
          <a:graphicData uri="http://schemas.openxmlformats.org/drawingml/2006/table">
            <a:tbl>
              <a:tblPr/>
              <a:tblGrid>
                <a:gridCol w="4267199"/>
                <a:gridCol w="4419600"/>
              </a:tblGrid>
              <a:tr h="292100">
                <a:tc>
                  <a:txBody>
                    <a:bodyPr/>
                    <a:lstStyle/>
                    <a:p>
                      <a:pPr algn="just"/>
                      <a:r>
                        <a:rPr lang="en-US" sz="1200" b="1" dirty="0" err="1"/>
                        <a:t>Indicador</a:t>
                      </a:r>
                      <a:r>
                        <a:rPr lang="en-US" sz="800" b="1" dirty="0"/>
                        <a:t>:</a:t>
                      </a:r>
                      <a:endParaRPr lang="en-US" sz="800" dirty="0"/>
                    </a:p>
                  </a:txBody>
                  <a:tcPr marL="41469" marR="41469" marT="20735" marB="20735" anchor="ctr">
                    <a:lnL>
                      <a:noFill/>
                    </a:lnL>
                    <a:lnR>
                      <a:noFill/>
                    </a:lnR>
                    <a:lnT>
                      <a:noFill/>
                    </a:lnT>
                    <a:lnB>
                      <a:noFill/>
                    </a:lnB>
                  </a:tcPr>
                </a:tc>
                <a:tc>
                  <a:txBody>
                    <a:bodyPr/>
                    <a:lstStyle/>
                    <a:p>
                      <a:pPr algn="just"/>
                      <a:r>
                        <a:rPr lang="en-US" sz="1200" dirty="0" err="1"/>
                        <a:t>Índice</a:t>
                      </a:r>
                      <a:r>
                        <a:rPr lang="en-US" sz="1200" dirty="0"/>
                        <a:t> de </a:t>
                      </a:r>
                      <a:r>
                        <a:rPr lang="en-US" sz="1200" dirty="0" err="1"/>
                        <a:t>Desigualdad</a:t>
                      </a:r>
                      <a:r>
                        <a:rPr lang="en-US" sz="1200" dirty="0"/>
                        <a:t> de </a:t>
                      </a:r>
                      <a:r>
                        <a:rPr lang="en-US" sz="1200" dirty="0" err="1"/>
                        <a:t>Género</a:t>
                      </a:r>
                      <a:endParaRPr lang="en-US" sz="1200" dirty="0"/>
                    </a:p>
                  </a:txBody>
                  <a:tcPr marL="41469" marR="41469" marT="20735" marB="20735" anchor="ctr">
                    <a:lnL>
                      <a:noFill/>
                    </a:lnL>
                    <a:lnR>
                      <a:noFill/>
                    </a:lnR>
                    <a:lnT>
                      <a:noFill/>
                    </a:lnT>
                    <a:lnB>
                      <a:noFill/>
                    </a:lnB>
                  </a:tcPr>
                </a:tc>
              </a:tr>
              <a:tr h="918028">
                <a:tc>
                  <a:txBody>
                    <a:bodyPr/>
                    <a:lstStyle/>
                    <a:p>
                      <a:pPr algn="just"/>
                      <a:r>
                        <a:rPr lang="en-US" sz="1200" b="1" dirty="0" err="1"/>
                        <a:t>Descripción</a:t>
                      </a:r>
                      <a:r>
                        <a:rPr lang="en-US" sz="1200" b="1" dirty="0"/>
                        <a:t> general:</a:t>
                      </a:r>
                      <a:endParaRPr lang="en-US" sz="1200" dirty="0"/>
                    </a:p>
                  </a:txBody>
                  <a:tcPr marL="41469" marR="41469" marT="20735" marB="20735" anchor="ctr">
                    <a:lnL>
                      <a:noFill/>
                    </a:lnL>
                    <a:lnR>
                      <a:noFill/>
                    </a:lnR>
                    <a:lnT>
                      <a:noFill/>
                    </a:lnT>
                    <a:lnB>
                      <a:noFill/>
                    </a:lnB>
                  </a:tcPr>
                </a:tc>
                <a:tc>
                  <a:txBody>
                    <a:bodyPr/>
                    <a:lstStyle/>
                    <a:p>
                      <a:pPr algn="just"/>
                      <a:r>
                        <a:rPr lang="es-ES" sz="1200" dirty="0"/>
                        <a:t>El índice de Desigualdad de Género (IDG) refleja la desventaja de las mujeres en tres dimensiones: salud reproductiva, empoderamiento y mercado laboral.</a:t>
                      </a:r>
                    </a:p>
                  </a:txBody>
                  <a:tcPr marL="41469" marR="41469" marT="20735" marB="20735" anchor="ctr">
                    <a:lnL>
                      <a:noFill/>
                    </a:lnL>
                    <a:lnR>
                      <a:noFill/>
                    </a:lnR>
                    <a:lnT>
                      <a:noFill/>
                    </a:lnT>
                    <a:lnB>
                      <a:noFill/>
                    </a:lnB>
                  </a:tcPr>
                </a:tc>
              </a:tr>
              <a:tr h="2420257">
                <a:tc>
                  <a:txBody>
                    <a:bodyPr/>
                    <a:lstStyle/>
                    <a:p>
                      <a:pPr algn="just"/>
                      <a:r>
                        <a:rPr lang="en-US" sz="1200" b="1" dirty="0" err="1"/>
                        <a:t>Observaciones</a:t>
                      </a:r>
                      <a:r>
                        <a:rPr lang="en-US" sz="1200" b="1" dirty="0"/>
                        <a:t>:</a:t>
                      </a:r>
                      <a:endParaRPr lang="en-US" sz="1200" dirty="0"/>
                    </a:p>
                  </a:txBody>
                  <a:tcPr marL="41469" marR="41469" marT="20735" marB="20735" anchor="ctr">
                    <a:lnL>
                      <a:noFill/>
                    </a:lnL>
                    <a:lnR>
                      <a:noFill/>
                    </a:lnR>
                    <a:lnT>
                      <a:noFill/>
                    </a:lnT>
                    <a:lnB>
                      <a:noFill/>
                    </a:lnB>
                  </a:tcPr>
                </a:tc>
                <a:tc>
                  <a:txBody>
                    <a:bodyPr/>
                    <a:lstStyle/>
                    <a:p>
                      <a:pPr algn="just"/>
                      <a:r>
                        <a:rPr lang="es-ES" sz="1200" dirty="0"/>
                        <a:t>El índice se compone de tres dimensiones medidas a través de cinco indicadores:</a:t>
                      </a:r>
                    </a:p>
                    <a:p>
                      <a:pPr algn="just"/>
                      <a:r>
                        <a:rPr lang="es-ES" sz="1200" dirty="0"/>
                        <a:t>1) Tasa de Mortalidad Materna.</a:t>
                      </a:r>
                      <a:br>
                        <a:rPr lang="es-ES" sz="1200" dirty="0"/>
                      </a:br>
                      <a:r>
                        <a:rPr lang="es-ES" sz="1200" dirty="0"/>
                        <a:t>2) Tasa de Fecundidad Adolescente.</a:t>
                      </a:r>
                      <a:br>
                        <a:rPr lang="es-ES" sz="1200" dirty="0"/>
                      </a:br>
                      <a:r>
                        <a:rPr lang="es-ES" sz="1200" dirty="0"/>
                        <a:t>3) Mujeres y hombres con al menos educación secundaria completa.</a:t>
                      </a:r>
                      <a:br>
                        <a:rPr lang="es-ES" sz="1200" dirty="0"/>
                      </a:br>
                      <a:r>
                        <a:rPr lang="es-ES" sz="1200" dirty="0"/>
                        <a:t>4) Participación de mujeres y hombres en escaños parlamentarios.</a:t>
                      </a:r>
                      <a:br>
                        <a:rPr lang="es-ES" sz="1200" dirty="0"/>
                      </a:br>
                      <a:r>
                        <a:rPr lang="es-ES" sz="1200" dirty="0"/>
                        <a:t>5) Tasa de participación de mujeres y hombres en la fuerza laboral.</a:t>
                      </a:r>
                    </a:p>
                    <a:p>
                      <a:pPr algn="just"/>
                      <a:r>
                        <a:rPr lang="es-ES" sz="1200" dirty="0"/>
                        <a:t>Se mide en una escala del “0” a “1”, siendo “0” el máximo alcance de la igualdad.</a:t>
                      </a:r>
                    </a:p>
                  </a:txBody>
                  <a:tcPr marL="41469" marR="41469" marT="20735" marB="20735" anchor="ctr">
                    <a:lnL>
                      <a:noFill/>
                    </a:lnL>
                    <a:lnR>
                      <a:noFill/>
                    </a:lnR>
                    <a:lnT>
                      <a:noFill/>
                    </a:lnT>
                    <a:lnB>
                      <a:noFill/>
                    </a:lnB>
                  </a:tcPr>
                </a:tc>
              </a:tr>
              <a:tr h="166915">
                <a:tc>
                  <a:txBody>
                    <a:bodyPr/>
                    <a:lstStyle/>
                    <a:p>
                      <a:pPr algn="just"/>
                      <a:r>
                        <a:rPr lang="en-US" sz="1200" b="1" dirty="0" err="1"/>
                        <a:t>Periodicidad</a:t>
                      </a:r>
                      <a:r>
                        <a:rPr lang="en-US" sz="1200" b="1" dirty="0"/>
                        <a:t>:</a:t>
                      </a:r>
                      <a:endParaRPr lang="en-US" sz="1200" dirty="0"/>
                    </a:p>
                  </a:txBody>
                  <a:tcPr marL="41469" marR="41469" marT="20735" marB="20735" anchor="ctr">
                    <a:lnL>
                      <a:noFill/>
                    </a:lnL>
                    <a:lnR>
                      <a:noFill/>
                    </a:lnR>
                    <a:lnT>
                      <a:noFill/>
                    </a:lnT>
                    <a:lnB>
                      <a:noFill/>
                    </a:lnB>
                  </a:tcPr>
                </a:tc>
                <a:tc>
                  <a:txBody>
                    <a:bodyPr/>
                    <a:lstStyle/>
                    <a:p>
                      <a:pPr algn="just"/>
                      <a:r>
                        <a:rPr lang="en-US" sz="1200" dirty="0" err="1"/>
                        <a:t>Bienal</a:t>
                      </a:r>
                      <a:endParaRPr lang="en-US" sz="1200" dirty="0"/>
                    </a:p>
                  </a:txBody>
                  <a:tcPr marL="41469" marR="41469" marT="20735" marB="20735" anchor="ctr">
                    <a:lnL>
                      <a:noFill/>
                    </a:lnL>
                    <a:lnR>
                      <a:noFill/>
                    </a:lnR>
                    <a:lnT>
                      <a:noFill/>
                    </a:lnT>
                    <a:lnB>
                      <a:noFill/>
                    </a:lnB>
                  </a:tcPr>
                </a:tc>
              </a:tr>
              <a:tr h="292100">
                <a:tc>
                  <a:txBody>
                    <a:bodyPr/>
                    <a:lstStyle/>
                    <a:p>
                      <a:pPr algn="just"/>
                      <a:r>
                        <a:rPr lang="en-US" sz="1200" b="1" dirty="0" err="1"/>
                        <a:t>Fuente</a:t>
                      </a:r>
                      <a:r>
                        <a:rPr lang="en-US" sz="1200" b="1" dirty="0"/>
                        <a:t>:</a:t>
                      </a:r>
                      <a:endParaRPr lang="en-US" sz="1200" dirty="0"/>
                    </a:p>
                  </a:txBody>
                  <a:tcPr marL="41469" marR="41469" marT="20735" marB="20735" anchor="ctr">
                    <a:lnL>
                      <a:noFill/>
                    </a:lnL>
                    <a:lnR>
                      <a:noFill/>
                    </a:lnR>
                    <a:lnT>
                      <a:noFill/>
                    </a:lnT>
                    <a:lnB>
                      <a:noFill/>
                    </a:lnB>
                  </a:tcPr>
                </a:tc>
                <a:tc>
                  <a:txBody>
                    <a:bodyPr/>
                    <a:lstStyle/>
                    <a:p>
                      <a:pPr algn="just"/>
                      <a:r>
                        <a:rPr lang="es-ES" sz="1200" dirty="0"/>
                        <a:t>Fondo de Naciones Unidas para el Desarrollo (PNUD).</a:t>
                      </a:r>
                    </a:p>
                  </a:txBody>
                  <a:tcPr marL="41469" marR="41469" marT="20735" marB="20735" anchor="ctr">
                    <a:lnL>
                      <a:noFill/>
                    </a:lnL>
                    <a:lnR>
                      <a:noFill/>
                    </a:lnR>
                    <a:lnT>
                      <a:noFill/>
                    </a:lnT>
                    <a:lnB>
                      <a:noFill/>
                    </a:lnB>
                  </a:tcPr>
                </a:tc>
              </a:tr>
            </a:tbl>
          </a:graphicData>
        </a:graphic>
      </p:graphicFrame>
      <p:sp>
        <p:nvSpPr>
          <p:cNvPr id="1946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7" name="Rectangle 6"/>
          <p:cNvSpPr/>
          <p:nvPr/>
        </p:nvSpPr>
        <p:spPr>
          <a:xfrm>
            <a:off x="179512" y="5389602"/>
            <a:ext cx="1332865" cy="553998"/>
          </a:xfrm>
          <a:prstGeom prst="rect">
            <a:avLst/>
          </a:prstGeom>
        </p:spPr>
        <p:txBody>
          <a:bodyPr wrap="none">
            <a:spAutoFit/>
          </a:bodyPr>
          <a:lstStyle/>
          <a:p>
            <a:r>
              <a:rPr lang="en-US" sz="1200" b="1" dirty="0" err="1" smtClean="0"/>
              <a:t>Comportamiento</a:t>
            </a:r>
            <a:r>
              <a:rPr lang="en-US" b="1" dirty="0" smtClean="0"/>
              <a:t> </a:t>
            </a:r>
          </a:p>
          <a:p>
            <a:r>
              <a:rPr lang="en-US" sz="1200" b="1" dirty="0" err="1" smtClean="0"/>
              <a:t>histórico</a:t>
            </a:r>
            <a:endParaRPr lang="en-US" sz="1200" dirty="0"/>
          </a:p>
        </p:txBody>
      </p:sp>
      <p:sp>
        <p:nvSpPr>
          <p:cNvPr id="8" name="Rectangle 7"/>
          <p:cNvSpPr/>
          <p:nvPr/>
        </p:nvSpPr>
        <p:spPr>
          <a:xfrm>
            <a:off x="179512" y="228600"/>
            <a:ext cx="5303055" cy="461665"/>
          </a:xfrm>
          <a:prstGeom prst="rect">
            <a:avLst/>
          </a:prstGeom>
        </p:spPr>
        <p:txBody>
          <a:bodyPr wrap="none">
            <a:spAutoFit/>
          </a:bodyPr>
          <a:lstStyle/>
          <a:p>
            <a:r>
              <a:rPr lang="en-US" sz="2400" dirty="0" err="1" smtClean="0">
                <a:solidFill>
                  <a:schemeClr val="tx2">
                    <a:lumMod val="75000"/>
                  </a:schemeClr>
                </a:solidFill>
                <a:latin typeface="+mj-lt"/>
              </a:rPr>
              <a:t>Índice</a:t>
            </a:r>
            <a:r>
              <a:rPr lang="en-US" sz="2400" dirty="0" smtClean="0">
                <a:solidFill>
                  <a:schemeClr val="tx2">
                    <a:lumMod val="75000"/>
                  </a:schemeClr>
                </a:solidFill>
                <a:latin typeface="+mj-lt"/>
              </a:rPr>
              <a:t> de </a:t>
            </a:r>
            <a:r>
              <a:rPr lang="en-US" sz="2400" dirty="0" err="1" smtClean="0">
                <a:solidFill>
                  <a:schemeClr val="tx2">
                    <a:lumMod val="75000"/>
                  </a:schemeClr>
                </a:solidFill>
                <a:latin typeface="+mj-lt"/>
              </a:rPr>
              <a:t>Desigualdad</a:t>
            </a:r>
            <a:r>
              <a:rPr lang="en-US" sz="2400" dirty="0" smtClean="0">
                <a:solidFill>
                  <a:schemeClr val="tx2">
                    <a:lumMod val="75000"/>
                  </a:schemeClr>
                </a:solidFill>
                <a:latin typeface="+mj-lt"/>
              </a:rPr>
              <a:t> de </a:t>
            </a:r>
            <a:r>
              <a:rPr lang="en-US" sz="2400" dirty="0" err="1" smtClean="0">
                <a:solidFill>
                  <a:schemeClr val="tx2">
                    <a:lumMod val="75000"/>
                  </a:schemeClr>
                </a:solidFill>
                <a:latin typeface="+mj-lt"/>
              </a:rPr>
              <a:t>Género</a:t>
            </a:r>
            <a:endParaRPr lang="en-US" sz="2400" dirty="0">
              <a:solidFill>
                <a:schemeClr val="tx2">
                  <a:lumMod val="75000"/>
                </a:schemeClr>
              </a:solidFill>
              <a:latin typeface="+mj-lt"/>
            </a:endParaRPr>
          </a:p>
        </p:txBody>
      </p:sp>
      <p:pic>
        <p:nvPicPr>
          <p:cNvPr id="9"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632" y="245595"/>
            <a:ext cx="3090911" cy="461665"/>
          </a:xfrm>
          <a:prstGeom prst="rect">
            <a:avLst/>
          </a:prstGeom>
        </p:spPr>
        <p:txBody>
          <a:bodyPr wrap="none">
            <a:spAutoFit/>
          </a:bodyPr>
          <a:lstStyle/>
          <a:p>
            <a:r>
              <a:rPr lang="en-US" sz="2400" dirty="0" smtClean="0">
                <a:solidFill>
                  <a:schemeClr val="tx2">
                    <a:lumMod val="75000"/>
                  </a:schemeClr>
                </a:solidFill>
                <a:latin typeface="+mj-lt"/>
              </a:rPr>
              <a:t>Estado de </a:t>
            </a:r>
            <a:r>
              <a:rPr lang="en-US" sz="2400" dirty="0" err="1" smtClean="0">
                <a:solidFill>
                  <a:schemeClr val="tx2">
                    <a:lumMod val="75000"/>
                  </a:schemeClr>
                </a:solidFill>
                <a:latin typeface="+mj-lt"/>
              </a:rPr>
              <a:t>Derecho</a:t>
            </a:r>
            <a:endParaRPr lang="en-US" dirty="0">
              <a:solidFill>
                <a:schemeClr val="tx2">
                  <a:lumMod val="75000"/>
                </a:schemeClr>
              </a:solidFill>
            </a:endParaRPr>
          </a:p>
        </p:txBody>
      </p:sp>
      <p:sp>
        <p:nvSpPr>
          <p:cNvPr id="3" name="Rectangle 2"/>
          <p:cNvSpPr/>
          <p:nvPr/>
        </p:nvSpPr>
        <p:spPr>
          <a:xfrm>
            <a:off x="233088" y="620688"/>
            <a:ext cx="1997663" cy="400110"/>
          </a:xfrm>
          <a:prstGeom prst="rect">
            <a:avLst/>
          </a:prstGeom>
        </p:spPr>
        <p:txBody>
          <a:bodyPr wrap="none">
            <a:spAutoFit/>
          </a:bodyPr>
          <a:lstStyle/>
          <a:p>
            <a:r>
              <a:rPr lang="en-US" sz="2000" dirty="0" smtClean="0">
                <a:solidFill>
                  <a:schemeClr val="tx2">
                    <a:lumMod val="75000"/>
                  </a:schemeClr>
                </a:solidFill>
                <a:latin typeface="+mj-lt"/>
              </a:rPr>
              <a:t>México en Paz</a:t>
            </a:r>
            <a:endParaRPr lang="en-US" sz="2000" dirty="0">
              <a:solidFill>
                <a:schemeClr val="tx2">
                  <a:lumMod val="75000"/>
                </a:schemeClr>
              </a:solidFill>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3394900881"/>
              </p:ext>
            </p:extLst>
          </p:nvPr>
        </p:nvGraphicFramePr>
        <p:xfrm>
          <a:off x="228600" y="1268760"/>
          <a:ext cx="6096000" cy="304800"/>
        </p:xfrm>
        <a:graphic>
          <a:graphicData uri="http://schemas.openxmlformats.org/drawingml/2006/table">
            <a:tbl>
              <a:tblPr/>
              <a:tblGrid>
                <a:gridCol w="3048000"/>
                <a:gridCol w="3048000"/>
              </a:tblGrid>
              <a:tr h="0">
                <a:tc>
                  <a:txBody>
                    <a:bodyPr/>
                    <a:lstStyle/>
                    <a:p>
                      <a:r>
                        <a:rPr lang="en-US" sz="1400" b="1" dirty="0" err="1"/>
                        <a:t>Indicador</a:t>
                      </a:r>
                      <a:r>
                        <a:rPr lang="en-US" sz="1400" b="1" dirty="0"/>
                        <a:t>:</a:t>
                      </a:r>
                      <a:endParaRPr lang="en-US" sz="1400" dirty="0"/>
                    </a:p>
                  </a:txBody>
                  <a:tcPr anchor="ctr">
                    <a:lnL>
                      <a:noFill/>
                    </a:lnL>
                    <a:lnR>
                      <a:noFill/>
                    </a:lnR>
                    <a:lnT>
                      <a:noFill/>
                    </a:lnT>
                    <a:lnB>
                      <a:noFill/>
                    </a:lnB>
                  </a:tcPr>
                </a:tc>
                <a:tc>
                  <a:txBody>
                    <a:bodyPr/>
                    <a:lstStyle/>
                    <a:p>
                      <a:r>
                        <a:rPr lang="en-US" sz="1400" dirty="0" smtClean="0"/>
                        <a:t>                         </a:t>
                      </a:r>
                      <a:r>
                        <a:rPr lang="en-US" sz="1400" baseline="0" dirty="0" smtClean="0"/>
                        <a:t>  </a:t>
                      </a:r>
                      <a:r>
                        <a:rPr lang="en-US" sz="1400" dirty="0" smtClean="0"/>
                        <a:t>Estado </a:t>
                      </a:r>
                      <a:r>
                        <a:rPr lang="en-US" sz="1400" dirty="0"/>
                        <a:t>de </a:t>
                      </a:r>
                      <a:r>
                        <a:rPr lang="en-US" sz="1400" dirty="0" err="1"/>
                        <a:t>Derecho</a:t>
                      </a:r>
                      <a:endParaRPr lang="en-US" sz="1400" dirty="0"/>
                    </a:p>
                  </a:txBody>
                  <a:tcPr anchor="ctr">
                    <a:lnL>
                      <a:noFill/>
                    </a:lnL>
                    <a:lnR>
                      <a:noFill/>
                    </a:lnR>
                    <a:lnT>
                      <a:noFill/>
                    </a:lnT>
                    <a:lnB>
                      <a:noFill/>
                    </a:lnB>
                  </a:tcPr>
                </a:tc>
              </a:tr>
            </a:tbl>
          </a:graphicData>
        </a:graphic>
      </p:graphicFrame>
      <p:pic>
        <p:nvPicPr>
          <p:cNvPr id="20482" name="Picture 2" descr="http://pnd.gob.mx/wp-content/uploads/2013/05/Estado-de-Derecho-300x29.png"/>
          <p:cNvPicPr>
            <a:picLocks noChangeAspect="1" noChangeArrowheads="1"/>
          </p:cNvPicPr>
          <p:nvPr/>
        </p:nvPicPr>
        <p:blipFill>
          <a:blip r:embed="rId2" cstate="print"/>
          <a:srcRect/>
          <a:stretch>
            <a:fillRect/>
          </a:stretch>
        </p:blipFill>
        <p:spPr bwMode="auto">
          <a:xfrm>
            <a:off x="4572000" y="5632876"/>
            <a:ext cx="2857500" cy="276225"/>
          </a:xfrm>
          <a:prstGeom prst="rect">
            <a:avLst/>
          </a:prstGeom>
          <a:noFill/>
        </p:spPr>
      </p:pic>
      <p:graphicFrame>
        <p:nvGraphicFramePr>
          <p:cNvPr id="7" name="Table 6"/>
          <p:cNvGraphicFramePr>
            <a:graphicFrameLocks noGrp="1"/>
          </p:cNvGraphicFramePr>
          <p:nvPr>
            <p:extLst>
              <p:ext uri="{D42A27DB-BD31-4B8C-83A1-F6EECF244321}">
                <p14:modId xmlns:p14="http://schemas.microsoft.com/office/powerpoint/2010/main" val="213966597"/>
              </p:ext>
            </p:extLst>
          </p:nvPr>
        </p:nvGraphicFramePr>
        <p:xfrm>
          <a:off x="196632" y="1700808"/>
          <a:ext cx="8534400" cy="1005840"/>
        </p:xfrm>
        <a:graphic>
          <a:graphicData uri="http://schemas.openxmlformats.org/drawingml/2006/table">
            <a:tbl>
              <a:tblPr/>
              <a:tblGrid>
                <a:gridCol w="4267200"/>
                <a:gridCol w="4267200"/>
              </a:tblGrid>
              <a:tr h="0">
                <a:tc>
                  <a:txBody>
                    <a:bodyPr/>
                    <a:lstStyle/>
                    <a:p>
                      <a:pPr algn="just"/>
                      <a:r>
                        <a:rPr lang="en-US" sz="1200" b="1" dirty="0" err="1"/>
                        <a:t>Descripción</a:t>
                      </a:r>
                      <a:r>
                        <a:rPr lang="en-US" b="1" dirty="0"/>
                        <a:t> </a:t>
                      </a:r>
                      <a:r>
                        <a:rPr lang="en-US" sz="1200" b="1" dirty="0"/>
                        <a:t>general</a:t>
                      </a:r>
                      <a:r>
                        <a:rPr lang="en-US" b="1" dirty="0"/>
                        <a:t>:</a:t>
                      </a:r>
                      <a:endParaRPr lang="en-US" dirty="0"/>
                    </a:p>
                  </a:txBody>
                  <a:tcPr anchor="ctr">
                    <a:lnL>
                      <a:noFill/>
                    </a:lnL>
                    <a:lnR>
                      <a:noFill/>
                    </a:lnR>
                    <a:lnT>
                      <a:noFill/>
                    </a:lnT>
                    <a:lnB>
                      <a:noFill/>
                    </a:lnB>
                  </a:tcPr>
                </a:tc>
                <a:tc>
                  <a:txBody>
                    <a:bodyPr/>
                    <a:lstStyle/>
                    <a:p>
                      <a:pPr algn="just"/>
                      <a:r>
                        <a:rPr lang="es-ES" sz="1200" dirty="0"/>
                        <a:t>Refleja la percepción de la medida en que los agentes confían y respetan las reglas de la </a:t>
                      </a:r>
                      <a:r>
                        <a:rPr lang="es-ES" sz="1200" dirty="0" smtClean="0"/>
                        <a:t>sociedad, y en particular la calidad del cumplimiento de contratos, derechos de propiedad, la policía y los tribunales, así como la posibilidad de existencia del crimen y la violencia.</a:t>
                      </a:r>
                      <a:endParaRPr lang="es-ES" sz="1200" dirty="0"/>
                    </a:p>
                  </a:txBody>
                  <a:tcPr anchor="ctr">
                    <a:lnL>
                      <a:noFill/>
                    </a:lnL>
                    <a:lnR>
                      <a:noFill/>
                    </a:lnR>
                    <a:lnT>
                      <a:noFill/>
                    </a:lnT>
                    <a:lnB>
                      <a:noFill/>
                    </a:lnB>
                  </a:tcPr>
                </a:tc>
              </a:tr>
            </a:tbl>
          </a:graphicData>
        </a:graphic>
      </p:graphicFrame>
      <p:sp>
        <p:nvSpPr>
          <p:cNvPr id="9" name="Rectangle 8"/>
          <p:cNvSpPr/>
          <p:nvPr/>
        </p:nvSpPr>
        <p:spPr>
          <a:xfrm>
            <a:off x="196632" y="3244334"/>
            <a:ext cx="1117550" cy="276999"/>
          </a:xfrm>
          <a:prstGeom prst="rect">
            <a:avLst/>
          </a:prstGeom>
        </p:spPr>
        <p:txBody>
          <a:bodyPr wrap="none">
            <a:spAutoFit/>
          </a:bodyPr>
          <a:lstStyle/>
          <a:p>
            <a:r>
              <a:rPr lang="en-US" sz="1200" b="1" dirty="0" err="1" smtClean="0"/>
              <a:t>Observaciones</a:t>
            </a:r>
            <a:endParaRPr lang="en-US" sz="1200" dirty="0"/>
          </a:p>
        </p:txBody>
      </p:sp>
      <p:sp>
        <p:nvSpPr>
          <p:cNvPr id="10" name="Rectangle 9"/>
          <p:cNvSpPr/>
          <p:nvPr/>
        </p:nvSpPr>
        <p:spPr>
          <a:xfrm>
            <a:off x="4495800" y="2859881"/>
            <a:ext cx="4572000" cy="1754326"/>
          </a:xfrm>
          <a:prstGeom prst="rect">
            <a:avLst/>
          </a:prstGeom>
        </p:spPr>
        <p:txBody>
          <a:bodyPr>
            <a:spAutoFit/>
          </a:bodyPr>
          <a:lstStyle/>
          <a:p>
            <a:pPr algn="just"/>
            <a:r>
              <a:rPr lang="es-ES" sz="1200" dirty="0" smtClean="0"/>
              <a:t>Los Indicadores de Gobernabilidad son un conjunto de datos que resumen los puntos de vista sobre la calidad de la gobernabilidad, proporcionada por un gran número de encuestados de empresas, ciudadanos y expertos de países industriales y en desarrollo. Estos datos se obtienen de una serie de institutos de estudio, centros de investigación, organizaciones no gubernamentales, organismos internacionales y empresas del sector privado. La estimación de la gobernanza oscila entre aproximadamente -2.5 (débil) a 2.5 (fuerte).</a:t>
            </a:r>
            <a:endParaRPr lang="en-US" sz="1200" dirty="0"/>
          </a:p>
        </p:txBody>
      </p:sp>
      <p:graphicFrame>
        <p:nvGraphicFramePr>
          <p:cNvPr id="11" name="Table 10"/>
          <p:cNvGraphicFramePr>
            <a:graphicFrameLocks noGrp="1"/>
          </p:cNvGraphicFramePr>
          <p:nvPr>
            <p:extLst>
              <p:ext uri="{D42A27DB-BD31-4B8C-83A1-F6EECF244321}">
                <p14:modId xmlns:p14="http://schemas.microsoft.com/office/powerpoint/2010/main" val="1527555666"/>
              </p:ext>
            </p:extLst>
          </p:nvPr>
        </p:nvGraphicFramePr>
        <p:xfrm>
          <a:off x="196632" y="4614207"/>
          <a:ext cx="8382000" cy="365760"/>
        </p:xfrm>
        <a:graphic>
          <a:graphicData uri="http://schemas.openxmlformats.org/drawingml/2006/table">
            <a:tbl>
              <a:tblPr/>
              <a:tblGrid>
                <a:gridCol w="4191000"/>
                <a:gridCol w="4191000"/>
              </a:tblGrid>
              <a:tr h="365760">
                <a:tc>
                  <a:txBody>
                    <a:bodyPr/>
                    <a:lstStyle/>
                    <a:p>
                      <a:r>
                        <a:rPr lang="en-US" sz="1200" b="1" dirty="0" err="1"/>
                        <a:t>Periodicidad</a:t>
                      </a:r>
                      <a:r>
                        <a:rPr lang="en-US" sz="1200" b="1" dirty="0"/>
                        <a:t>:</a:t>
                      </a:r>
                      <a:endParaRPr lang="en-US" sz="1200" dirty="0"/>
                    </a:p>
                  </a:txBody>
                  <a:tcPr anchor="ctr">
                    <a:lnL>
                      <a:noFill/>
                    </a:lnL>
                    <a:lnR>
                      <a:noFill/>
                    </a:lnR>
                    <a:lnT>
                      <a:noFill/>
                    </a:lnT>
                    <a:lnB>
                      <a:noFill/>
                    </a:lnB>
                  </a:tcPr>
                </a:tc>
                <a:tc>
                  <a:txBody>
                    <a:bodyPr/>
                    <a:lstStyle/>
                    <a:p>
                      <a:r>
                        <a:rPr lang="en-US" sz="1200" dirty="0" smtClean="0"/>
                        <a:t>  </a:t>
                      </a:r>
                      <a:r>
                        <a:rPr lang="en-US" sz="1200" dirty="0" err="1" smtClean="0"/>
                        <a:t>Anual</a:t>
                      </a:r>
                      <a:endParaRPr lang="en-US" sz="1200" dirty="0"/>
                    </a:p>
                  </a:txBody>
                  <a:tcPr anchor="ctr">
                    <a:lnL>
                      <a:noFill/>
                    </a:lnL>
                    <a:lnR>
                      <a:noFill/>
                    </a:lnR>
                    <a:lnT>
                      <a:noFill/>
                    </a:lnT>
                    <a:lnB>
                      <a:noFill/>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944356504"/>
              </p:ext>
            </p:extLst>
          </p:nvPr>
        </p:nvGraphicFramePr>
        <p:xfrm>
          <a:off x="196632" y="5013176"/>
          <a:ext cx="8534400" cy="381000"/>
        </p:xfrm>
        <a:graphic>
          <a:graphicData uri="http://schemas.openxmlformats.org/drawingml/2006/table">
            <a:tbl>
              <a:tblPr/>
              <a:tblGrid>
                <a:gridCol w="4267200"/>
                <a:gridCol w="4267200"/>
              </a:tblGrid>
              <a:tr h="381000">
                <a:tc>
                  <a:txBody>
                    <a:bodyPr/>
                    <a:lstStyle/>
                    <a:p>
                      <a:r>
                        <a:rPr lang="en-US" sz="1200" b="1" dirty="0" err="1"/>
                        <a:t>Fuente</a:t>
                      </a:r>
                      <a:r>
                        <a:rPr lang="en-US" sz="1200" b="1" dirty="0"/>
                        <a:t>:</a:t>
                      </a:r>
                      <a:endParaRPr lang="en-US" sz="1200" dirty="0"/>
                    </a:p>
                  </a:txBody>
                  <a:tcPr anchor="ctr">
                    <a:lnL>
                      <a:noFill/>
                    </a:lnL>
                    <a:lnR>
                      <a:noFill/>
                    </a:lnR>
                    <a:lnT>
                      <a:noFill/>
                    </a:lnT>
                    <a:lnB>
                      <a:noFill/>
                    </a:lnB>
                  </a:tcPr>
                </a:tc>
                <a:tc>
                  <a:txBody>
                    <a:bodyPr/>
                    <a:lstStyle/>
                    <a:p>
                      <a:r>
                        <a:rPr lang="en-US" sz="1200" dirty="0" err="1"/>
                        <a:t>Banco</a:t>
                      </a:r>
                      <a:r>
                        <a:rPr lang="en-US" dirty="0"/>
                        <a:t> </a:t>
                      </a:r>
                      <a:r>
                        <a:rPr lang="en-US" sz="1200" dirty="0"/>
                        <a:t>Mundial</a:t>
                      </a:r>
                    </a:p>
                  </a:txBody>
                  <a:tcPr anchor="ctr">
                    <a:lnL>
                      <a:noFill/>
                    </a:lnL>
                    <a:lnR>
                      <a:noFill/>
                    </a:lnR>
                    <a:lnT>
                      <a:noFill/>
                    </a:lnT>
                    <a:lnB>
                      <a:noFill/>
                    </a:lnB>
                  </a:tcPr>
                </a:tc>
              </a:tr>
            </a:tbl>
          </a:graphicData>
        </a:graphic>
      </p:graphicFrame>
      <p:sp>
        <p:nvSpPr>
          <p:cNvPr id="13" name="Rectangle 12"/>
          <p:cNvSpPr/>
          <p:nvPr/>
        </p:nvSpPr>
        <p:spPr>
          <a:xfrm>
            <a:off x="203412" y="5632102"/>
            <a:ext cx="1870705" cy="276999"/>
          </a:xfrm>
          <a:prstGeom prst="rect">
            <a:avLst/>
          </a:prstGeom>
        </p:spPr>
        <p:txBody>
          <a:bodyPr wrap="none">
            <a:spAutoFit/>
          </a:bodyPr>
          <a:lstStyle/>
          <a:p>
            <a:r>
              <a:rPr lang="en-US" sz="1200" b="1" dirty="0" err="1" smtClean="0"/>
              <a:t>Comportamiento</a:t>
            </a:r>
            <a:r>
              <a:rPr lang="en-US" sz="1200" b="1" dirty="0" smtClean="0"/>
              <a:t> </a:t>
            </a:r>
            <a:r>
              <a:rPr lang="en-US" sz="1200" b="1" dirty="0" err="1" smtClean="0"/>
              <a:t>histórico</a:t>
            </a:r>
            <a:endParaRPr lang="en-US" sz="1200" dirty="0"/>
          </a:p>
        </p:txBody>
      </p:sp>
      <p:pic>
        <p:nvPicPr>
          <p:cNvPr id="14"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590" y="242530"/>
            <a:ext cx="3419526" cy="461665"/>
          </a:xfrm>
          <a:prstGeom prst="rect">
            <a:avLst/>
          </a:prstGeom>
        </p:spPr>
        <p:txBody>
          <a:bodyPr wrap="none">
            <a:spAutoFit/>
          </a:bodyPr>
          <a:lstStyle/>
          <a:p>
            <a:r>
              <a:rPr lang="en-US" sz="2400" dirty="0" err="1" smtClean="0">
                <a:solidFill>
                  <a:schemeClr val="tx2">
                    <a:lumMod val="75000"/>
                  </a:schemeClr>
                </a:solidFill>
                <a:latin typeface="+mj-lt"/>
              </a:rPr>
              <a:t>Tasa</a:t>
            </a:r>
            <a:r>
              <a:rPr lang="en-US" sz="2400" dirty="0" smtClean="0">
                <a:solidFill>
                  <a:schemeClr val="tx2">
                    <a:lumMod val="75000"/>
                  </a:schemeClr>
                </a:solidFill>
                <a:latin typeface="+mj-lt"/>
              </a:rPr>
              <a:t> de </a:t>
            </a:r>
            <a:r>
              <a:rPr lang="en-US" sz="2400" dirty="0" err="1" smtClean="0">
                <a:solidFill>
                  <a:schemeClr val="tx2">
                    <a:lumMod val="75000"/>
                  </a:schemeClr>
                </a:solidFill>
                <a:latin typeface="+mj-lt"/>
              </a:rPr>
              <a:t>Victimización</a:t>
            </a:r>
            <a:endParaRPr lang="en-US" sz="2400" dirty="0">
              <a:solidFill>
                <a:schemeClr val="tx2">
                  <a:lumMod val="75000"/>
                </a:schemeClr>
              </a:solidFill>
              <a:latin typeface="+mj-lt"/>
            </a:endParaRPr>
          </a:p>
        </p:txBody>
      </p:sp>
      <p:sp>
        <p:nvSpPr>
          <p:cNvPr id="3" name="Rectangle 2"/>
          <p:cNvSpPr/>
          <p:nvPr/>
        </p:nvSpPr>
        <p:spPr>
          <a:xfrm>
            <a:off x="223490" y="685800"/>
            <a:ext cx="2005677" cy="400110"/>
          </a:xfrm>
          <a:prstGeom prst="rect">
            <a:avLst/>
          </a:prstGeom>
        </p:spPr>
        <p:txBody>
          <a:bodyPr wrap="none">
            <a:spAutoFit/>
          </a:bodyPr>
          <a:lstStyle/>
          <a:p>
            <a:r>
              <a:rPr lang="en-US" sz="2000" dirty="0" smtClean="0">
                <a:solidFill>
                  <a:schemeClr val="tx2">
                    <a:lumMod val="75000"/>
                  </a:schemeClr>
                </a:solidFill>
                <a:latin typeface="+mj-lt"/>
              </a:rPr>
              <a:t>México en Paz</a:t>
            </a:r>
            <a:endParaRPr lang="en-US" sz="2000" dirty="0">
              <a:solidFill>
                <a:schemeClr val="tx2">
                  <a:lumMod val="75000"/>
                </a:schemeClr>
              </a:solidFill>
              <a:latin typeface="+mj-lt"/>
            </a:endParaRPr>
          </a:p>
        </p:txBody>
      </p:sp>
      <p:graphicFrame>
        <p:nvGraphicFramePr>
          <p:cNvPr id="5" name="Table 4"/>
          <p:cNvGraphicFramePr>
            <a:graphicFrameLocks noGrp="1"/>
          </p:cNvGraphicFramePr>
          <p:nvPr>
            <p:extLst>
              <p:ext uri="{D42A27DB-BD31-4B8C-83A1-F6EECF244321}">
                <p14:modId xmlns:p14="http://schemas.microsoft.com/office/powerpoint/2010/main" val="3270842599"/>
              </p:ext>
            </p:extLst>
          </p:nvPr>
        </p:nvGraphicFramePr>
        <p:xfrm>
          <a:off x="241556" y="1196752"/>
          <a:ext cx="6096000" cy="304800"/>
        </p:xfrm>
        <a:graphic>
          <a:graphicData uri="http://schemas.openxmlformats.org/drawingml/2006/table">
            <a:tbl>
              <a:tblPr/>
              <a:tblGrid>
                <a:gridCol w="3048000"/>
                <a:gridCol w="3048000"/>
              </a:tblGrid>
              <a:tr h="0">
                <a:tc>
                  <a:txBody>
                    <a:bodyPr/>
                    <a:lstStyle/>
                    <a:p>
                      <a:r>
                        <a:rPr lang="en-US" sz="1400" b="1" dirty="0" err="1"/>
                        <a:t>Indicador</a:t>
                      </a:r>
                      <a:r>
                        <a:rPr lang="en-US" sz="1400" b="1" dirty="0"/>
                        <a:t>:</a:t>
                      </a:r>
                      <a:endParaRPr lang="en-US" sz="1400" dirty="0"/>
                    </a:p>
                  </a:txBody>
                  <a:tcPr anchor="ctr">
                    <a:lnL>
                      <a:noFill/>
                    </a:lnL>
                    <a:lnR>
                      <a:noFill/>
                    </a:lnR>
                    <a:lnT>
                      <a:noFill/>
                    </a:lnT>
                    <a:lnB>
                      <a:noFill/>
                    </a:lnB>
                  </a:tcPr>
                </a:tc>
                <a:tc>
                  <a:txBody>
                    <a:bodyPr/>
                    <a:lstStyle/>
                    <a:p>
                      <a:r>
                        <a:rPr lang="en-US" sz="1400" dirty="0" err="1" smtClean="0"/>
                        <a:t>Tasa</a:t>
                      </a:r>
                      <a:r>
                        <a:rPr lang="en-US" sz="1400" dirty="0" smtClean="0"/>
                        <a:t> </a:t>
                      </a:r>
                      <a:r>
                        <a:rPr lang="en-US" sz="1400" dirty="0"/>
                        <a:t>de </a:t>
                      </a:r>
                      <a:r>
                        <a:rPr lang="en-US" sz="1400" dirty="0" err="1"/>
                        <a:t>Victimización</a:t>
                      </a:r>
                      <a:endParaRPr lang="en-US" sz="1400" dirty="0"/>
                    </a:p>
                  </a:txBody>
                  <a:tcPr anchor="ctr">
                    <a:lnL>
                      <a:noFill/>
                    </a:lnL>
                    <a:lnR>
                      <a:noFill/>
                    </a:lnR>
                    <a:lnT>
                      <a:noFill/>
                    </a:lnT>
                    <a:lnB>
                      <a:noFill/>
                    </a:lnB>
                  </a:tcPr>
                </a:tc>
              </a:tr>
            </a:tbl>
          </a:graphicData>
        </a:graphic>
      </p:graphicFrame>
      <p:sp>
        <p:nvSpPr>
          <p:cNvPr id="6" name="Rectangle 5"/>
          <p:cNvSpPr/>
          <p:nvPr/>
        </p:nvSpPr>
        <p:spPr>
          <a:xfrm>
            <a:off x="200589" y="1888150"/>
            <a:ext cx="1474827" cy="369332"/>
          </a:xfrm>
          <a:prstGeom prst="rect">
            <a:avLst/>
          </a:prstGeom>
        </p:spPr>
        <p:txBody>
          <a:bodyPr wrap="none">
            <a:spAutoFit/>
          </a:bodyPr>
          <a:lstStyle/>
          <a:p>
            <a:r>
              <a:rPr lang="en-US" sz="1200" b="1" dirty="0" err="1" smtClean="0"/>
              <a:t>Descripción</a:t>
            </a:r>
            <a:r>
              <a:rPr lang="en-US" b="1" dirty="0" smtClean="0"/>
              <a:t> </a:t>
            </a:r>
            <a:r>
              <a:rPr lang="en-US" sz="1200" b="1" dirty="0" smtClean="0"/>
              <a:t>genera</a:t>
            </a:r>
            <a:r>
              <a:rPr lang="en-US" b="1" dirty="0" smtClean="0"/>
              <a:t>l</a:t>
            </a:r>
            <a:endParaRPr lang="en-US" dirty="0"/>
          </a:p>
        </p:txBody>
      </p:sp>
      <p:sp>
        <p:nvSpPr>
          <p:cNvPr id="7" name="Rectangle 6"/>
          <p:cNvSpPr/>
          <p:nvPr/>
        </p:nvSpPr>
        <p:spPr>
          <a:xfrm>
            <a:off x="2261175" y="1632465"/>
            <a:ext cx="6705600" cy="1200329"/>
          </a:xfrm>
          <a:prstGeom prst="rect">
            <a:avLst/>
          </a:prstGeom>
        </p:spPr>
        <p:txBody>
          <a:bodyPr wrap="square">
            <a:spAutoFit/>
          </a:bodyPr>
          <a:lstStyle/>
          <a:p>
            <a:pPr algn="just"/>
            <a:r>
              <a:rPr lang="es-ES" sz="1200" dirty="0" smtClean="0"/>
              <a:t>Recabar información con representatividad a nivel nacional y estatal (para ciertas variables), que permita llevar a cabo estimaciones de la incidencia delictiva que afecta a los hogares y a las personas integrantes del hogar, la cifra negra, las características del delito, las víctimas y el contexto de la victimización. Asimismo, busca obtener información sobre la percepción de la seguridad pública y sobre el desempeño y experiencias con las instituciones a cargo de la seguridad pública y la justicia.</a:t>
            </a:r>
            <a:endParaRPr lang="en-US" sz="1200" dirty="0"/>
          </a:p>
        </p:txBody>
      </p:sp>
      <p:graphicFrame>
        <p:nvGraphicFramePr>
          <p:cNvPr id="11" name="Table 10"/>
          <p:cNvGraphicFramePr>
            <a:graphicFrameLocks noGrp="1"/>
          </p:cNvGraphicFramePr>
          <p:nvPr/>
        </p:nvGraphicFramePr>
        <p:xfrm>
          <a:off x="304800" y="2590800"/>
          <a:ext cx="8839200" cy="838200"/>
        </p:xfrm>
        <a:graphic>
          <a:graphicData uri="http://schemas.openxmlformats.org/drawingml/2006/table">
            <a:tbl>
              <a:tblPr/>
              <a:tblGrid>
                <a:gridCol w="4419600"/>
                <a:gridCol w="4419600"/>
              </a:tblGrid>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nchor="ctr">
                    <a:lnL>
                      <a:noFill/>
                    </a:lnL>
                    <a:lnR>
                      <a:noFill/>
                    </a:lnR>
                    <a:lnT>
                      <a:noFill/>
                    </a:lnT>
                    <a:lnB>
                      <a:noFill/>
                    </a:lnB>
                  </a:tcPr>
                </a:tc>
                <a:tc>
                  <a:txBody>
                    <a:bodyPr/>
                    <a:lstStyle/>
                    <a:p>
                      <a:endParaRPr lang="es-ES" dirty="0"/>
                    </a:p>
                  </a:txBody>
                  <a:tcPr anchor="ctr">
                    <a:lnL>
                      <a:noFill/>
                    </a:lnL>
                    <a:lnR>
                      <a:noFill/>
                    </a:lnR>
                    <a:lnT>
                      <a:noFill/>
                    </a:lnT>
                    <a:lnB>
                      <a:noFill/>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314503207"/>
              </p:ext>
            </p:extLst>
          </p:nvPr>
        </p:nvGraphicFramePr>
        <p:xfrm>
          <a:off x="76200" y="2492896"/>
          <a:ext cx="8991600" cy="3760063"/>
        </p:xfrm>
        <a:graphic>
          <a:graphicData uri="http://schemas.openxmlformats.org/drawingml/2006/table">
            <a:tbl>
              <a:tblPr/>
              <a:tblGrid>
                <a:gridCol w="2268151"/>
                <a:gridCol w="6723449"/>
              </a:tblGrid>
              <a:tr h="3760063">
                <a:tc>
                  <a:txBody>
                    <a:bodyPr/>
                    <a:lstStyle/>
                    <a:p>
                      <a:r>
                        <a:rPr lang="en-US" sz="1200" b="1" dirty="0" smtClean="0"/>
                        <a:t>     </a:t>
                      </a:r>
                      <a:r>
                        <a:rPr lang="en-US" sz="1200" b="1" dirty="0" err="1" smtClean="0"/>
                        <a:t>Observaciones</a:t>
                      </a:r>
                      <a:r>
                        <a:rPr lang="en-US" sz="1200" b="1" dirty="0"/>
                        <a:t>:</a:t>
                      </a:r>
                      <a:endParaRPr lang="en-US" sz="1200" dirty="0"/>
                    </a:p>
                  </a:txBody>
                  <a:tcPr marL="26562" marR="26562" marT="13281" marB="13281" anchor="ctr">
                    <a:lnL>
                      <a:noFill/>
                    </a:lnL>
                    <a:lnR>
                      <a:noFill/>
                    </a:lnR>
                    <a:lnT>
                      <a:noFill/>
                    </a:lnT>
                    <a:lnB>
                      <a:noFill/>
                    </a:lnB>
                  </a:tcPr>
                </a:tc>
                <a:tc>
                  <a:txBody>
                    <a:bodyPr/>
                    <a:lstStyle/>
                    <a:p>
                      <a:pPr algn="just"/>
                      <a:endParaRPr lang="es-ES" sz="1200" dirty="0" smtClean="0"/>
                    </a:p>
                    <a:p>
                      <a:pPr algn="just"/>
                      <a:endParaRPr lang="es-ES" sz="1200" dirty="0" smtClean="0"/>
                    </a:p>
                    <a:p>
                      <a:pPr algn="just"/>
                      <a:r>
                        <a:rPr lang="es-ES" sz="1200" dirty="0" smtClean="0"/>
                        <a:t>Los </a:t>
                      </a:r>
                      <a:r>
                        <a:rPr lang="es-ES" sz="1200" dirty="0"/>
                        <a:t>objetivos generales de la Encuesta Nacional de Victimización y Percepción sobre Seguridad Pública son los siguientes:</a:t>
                      </a:r>
                    </a:p>
                    <a:p>
                      <a:pPr algn="just">
                        <a:buFont typeface="Arial"/>
                        <a:buChar char="•"/>
                      </a:pPr>
                      <a:r>
                        <a:rPr lang="es-ES" sz="1200" dirty="0"/>
                        <a:t> Hacer estimaciones sobre el número de personas que han sufrido victimización delictiva.</a:t>
                      </a:r>
                    </a:p>
                    <a:p>
                      <a:pPr algn="just">
                        <a:buFont typeface="Arial"/>
                        <a:buChar char="•"/>
                      </a:pPr>
                      <a:r>
                        <a:rPr lang="es-ES" sz="1200" dirty="0"/>
                        <a:t> Calcular el número de delitos ocurridos en el año de referencia.</a:t>
                      </a:r>
                    </a:p>
                    <a:p>
                      <a:pPr algn="just">
                        <a:buFont typeface="Arial"/>
                        <a:buChar char="•"/>
                      </a:pPr>
                      <a:r>
                        <a:rPr lang="es-ES" sz="1200" dirty="0"/>
                        <a:t> Hacer estimaciones sobre la cifra negra de los delitos y sus causas.</a:t>
                      </a:r>
                    </a:p>
                    <a:p>
                      <a:pPr algn="just">
                        <a:buFont typeface="Arial"/>
                        <a:buChar char="•"/>
                      </a:pPr>
                      <a:r>
                        <a:rPr lang="es-ES" sz="1200" dirty="0"/>
                        <a:t> Medir la percepción de los habitantes del país sobre la seguridad del lugar donde viven y de diferentes ámbitos de convivencia.</a:t>
                      </a:r>
                    </a:p>
                    <a:p>
                      <a:pPr algn="just">
                        <a:buFont typeface="Arial"/>
                        <a:buChar char="•"/>
                      </a:pPr>
                      <a:r>
                        <a:rPr lang="es-ES" sz="1200" dirty="0"/>
                        <a:t> Medir el grado de confianza en las instituciones de seguridad pública y la percepción del desempeño de las autoridades de seguridad pública y justicia.</a:t>
                      </a:r>
                    </a:p>
                    <a:p>
                      <a:pPr algn="just">
                        <a:buFont typeface="Arial"/>
                        <a:buChar char="•"/>
                      </a:pPr>
                      <a:r>
                        <a:rPr lang="es-ES" sz="1200" dirty="0"/>
                        <a:t> Identificar los cambios en las actividades y los hábitos de las personas por temor al delito.</a:t>
                      </a:r>
                    </a:p>
                    <a:p>
                      <a:pPr algn="just">
                        <a:buFont typeface="Arial"/>
                        <a:buChar char="•"/>
                      </a:pPr>
                      <a:r>
                        <a:rPr lang="es-ES" sz="1200" dirty="0"/>
                        <a:t> Estimar los gastos de las personas para protegerse de la delincuencia.</a:t>
                      </a:r>
                    </a:p>
                    <a:p>
                      <a:pPr algn="just">
                        <a:buFont typeface="Arial"/>
                        <a:buChar char="•"/>
                      </a:pPr>
                      <a:r>
                        <a:rPr lang="es-ES" sz="1200" dirty="0"/>
                        <a:t> Conocer la repercusión del delito sobre las víctimas.</a:t>
                      </a:r>
                    </a:p>
                    <a:p>
                      <a:pPr algn="just">
                        <a:buFont typeface="Arial"/>
                        <a:buChar char="•"/>
                      </a:pPr>
                      <a:r>
                        <a:rPr lang="es-ES" sz="1200" dirty="0"/>
                        <a:t> Reunir información sobre las características </a:t>
                      </a:r>
                      <a:r>
                        <a:rPr lang="es-ES" sz="1200" dirty="0" err="1"/>
                        <a:t>sociodemográficas</a:t>
                      </a:r>
                      <a:r>
                        <a:rPr lang="es-ES" sz="1200" dirty="0"/>
                        <a:t> de las víctimas.</a:t>
                      </a:r>
                    </a:p>
                    <a:p>
                      <a:pPr algn="just">
                        <a:buFont typeface="Arial"/>
                        <a:buChar char="•"/>
                      </a:pPr>
                      <a:r>
                        <a:rPr lang="es-ES" sz="1200" dirty="0"/>
                        <a:t> Reunir información sobre las características del victimario y su relación con la víctima.</a:t>
                      </a:r>
                    </a:p>
                    <a:p>
                      <a:pPr algn="just">
                        <a:buFont typeface="Arial"/>
                        <a:buChar char="•"/>
                      </a:pPr>
                      <a:r>
                        <a:rPr lang="es-ES" sz="1200" dirty="0"/>
                        <a:t> Identificar actitudes y experiencias de las víctimas con las instituciones de seguridad pública y de procuración de justicia.</a:t>
                      </a:r>
                    </a:p>
                  </a:txBody>
                  <a:tcPr marL="26562" marR="26562" marT="13281" marB="13281" anchor="ctr">
                    <a:lnL>
                      <a:noFill/>
                    </a:lnL>
                    <a:lnR>
                      <a:noFill/>
                    </a:lnR>
                    <a:lnT>
                      <a:noFill/>
                    </a:lnT>
                    <a:lnB>
                      <a:noFill/>
                    </a:lnB>
                  </a:tcPr>
                </a:tc>
              </a:tr>
            </a:tbl>
          </a:graphicData>
        </a:graphic>
      </p:graphicFrame>
      <p:pic>
        <p:nvPicPr>
          <p:cNvPr id="9"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809760321"/>
              </p:ext>
            </p:extLst>
          </p:nvPr>
        </p:nvGraphicFramePr>
        <p:xfrm>
          <a:off x="251520" y="836712"/>
          <a:ext cx="8991600" cy="1601924"/>
        </p:xfrm>
        <a:graphic>
          <a:graphicData uri="http://schemas.openxmlformats.org/drawingml/2006/table">
            <a:tbl>
              <a:tblPr/>
              <a:tblGrid>
                <a:gridCol w="2268151"/>
                <a:gridCol w="6723449"/>
              </a:tblGrid>
              <a:tr h="234242">
                <a:tc>
                  <a:txBody>
                    <a:bodyPr/>
                    <a:lstStyle/>
                    <a:p>
                      <a:r>
                        <a:rPr lang="en-US" sz="1200" b="1" dirty="0" err="1"/>
                        <a:t>Periodicidad</a:t>
                      </a:r>
                      <a:r>
                        <a:rPr lang="en-US" sz="1200" b="1" dirty="0"/>
                        <a:t>:</a:t>
                      </a:r>
                      <a:endParaRPr lang="en-US" sz="1200" dirty="0"/>
                    </a:p>
                  </a:txBody>
                  <a:tcPr marL="26562" marR="26562" marT="13281" marB="13281" anchor="ctr">
                    <a:lnL>
                      <a:noFill/>
                    </a:lnL>
                    <a:lnR>
                      <a:noFill/>
                    </a:lnR>
                    <a:lnT>
                      <a:noFill/>
                    </a:lnT>
                    <a:lnB>
                      <a:noFill/>
                    </a:lnB>
                  </a:tcPr>
                </a:tc>
                <a:tc>
                  <a:txBody>
                    <a:bodyPr/>
                    <a:lstStyle/>
                    <a:p>
                      <a:r>
                        <a:rPr lang="en-US" sz="1200"/>
                        <a:t>Anual</a:t>
                      </a:r>
                    </a:p>
                  </a:txBody>
                  <a:tcPr marL="26562" marR="26562" marT="13281" marB="13281" anchor="ctr">
                    <a:lnL>
                      <a:noFill/>
                    </a:lnL>
                    <a:lnR>
                      <a:noFill/>
                    </a:lnR>
                    <a:lnT>
                      <a:noFill/>
                    </a:lnT>
                    <a:lnB>
                      <a:noFill/>
                    </a:lnB>
                  </a:tcPr>
                </a:tc>
              </a:tr>
              <a:tr h="272895">
                <a:tc>
                  <a:txBody>
                    <a:bodyPr/>
                    <a:lstStyle/>
                    <a:p>
                      <a:r>
                        <a:rPr lang="en-US" sz="1200" b="1" dirty="0" err="1"/>
                        <a:t>Fuente</a:t>
                      </a:r>
                      <a:r>
                        <a:rPr lang="en-US" sz="1200" b="1" dirty="0" smtClean="0"/>
                        <a:t>:</a:t>
                      </a:r>
                    </a:p>
                    <a:p>
                      <a:endParaRPr lang="en-US" sz="1200" b="1" dirty="0" smtClean="0"/>
                    </a:p>
                    <a:p>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t>Comportamiento</a:t>
                      </a:r>
                      <a:r>
                        <a:rPr lang="en-US" sz="1200" b="1" dirty="0" smtClean="0"/>
                        <a:t> </a:t>
                      </a:r>
                      <a:r>
                        <a:rPr lang="en-US" sz="1200" b="1" dirty="0" err="1" smtClean="0"/>
                        <a:t>histórico</a:t>
                      </a:r>
                      <a:r>
                        <a:rPr lang="en-US" sz="1200" b="1" dirty="0" smtClean="0"/>
                        <a:t>:</a:t>
                      </a:r>
                      <a:endParaRPr lang="en-US" sz="1200" dirty="0" smtClean="0"/>
                    </a:p>
                    <a:p>
                      <a:endParaRPr lang="en-US" sz="1200" dirty="0"/>
                    </a:p>
                  </a:txBody>
                  <a:tcPr marL="26562" marR="26562" marT="13281" marB="13281" anchor="ctr">
                    <a:lnL>
                      <a:noFill/>
                    </a:lnL>
                    <a:lnR>
                      <a:noFill/>
                    </a:lnR>
                    <a:lnT>
                      <a:noFill/>
                    </a:lnT>
                    <a:lnB>
                      <a:noFill/>
                    </a:lnB>
                  </a:tcPr>
                </a:tc>
                <a:tc>
                  <a:txBody>
                    <a:bodyPr/>
                    <a:lstStyle/>
                    <a:p>
                      <a:endParaRPr lang="es-ES" sz="1200" dirty="0" smtClean="0"/>
                    </a:p>
                    <a:p>
                      <a:r>
                        <a:rPr lang="es-ES" sz="1200" dirty="0" smtClean="0"/>
                        <a:t>Encuesta </a:t>
                      </a:r>
                      <a:r>
                        <a:rPr lang="es-ES" sz="1200" dirty="0"/>
                        <a:t>Nacional de Victimización y Percepción sobre Seguridad Pública, INEGI</a:t>
                      </a:r>
                      <a:r>
                        <a:rPr lang="es-ES" sz="1200" dirty="0" smtClean="0"/>
                        <a:t>.</a:t>
                      </a:r>
                    </a:p>
                    <a:p>
                      <a:endParaRPr lang="en-US" sz="1200" b="1" kern="1200" baseline="0" dirty="0" smtClean="0">
                        <a:solidFill>
                          <a:schemeClr val="tx1"/>
                        </a:solidFill>
                        <a:latin typeface="Calibri" pitchFamily="34" charset="0"/>
                        <a:ea typeface="+mn-ea"/>
                        <a:cs typeface="+mn-cs"/>
                      </a:endParaRPr>
                    </a:p>
                    <a:p>
                      <a:r>
                        <a:rPr lang="en-US" sz="1200" b="1" kern="1200" baseline="0" dirty="0" smtClean="0">
                          <a:solidFill>
                            <a:schemeClr val="tx1"/>
                          </a:solidFill>
                          <a:latin typeface="Calibri" pitchFamily="34" charset="0"/>
                          <a:ea typeface="+mn-ea"/>
                          <a:cs typeface="+mn-cs"/>
                        </a:rPr>
                        <a:t>2007    2008    2009         2010        2011          2012</a:t>
                      </a:r>
                    </a:p>
                    <a:p>
                      <a:r>
                        <a:rPr lang="en-US" sz="1200" b="1" kern="1200" baseline="0" dirty="0" smtClean="0">
                          <a:solidFill>
                            <a:schemeClr val="tx1"/>
                          </a:solidFill>
                          <a:latin typeface="Calibri" pitchFamily="34" charset="0"/>
                          <a:ea typeface="+mn-ea"/>
                          <a:cs typeface="+mn-cs"/>
                        </a:rPr>
                        <a:t>N.D.       N.D.       N.D.      23,956    24,499          N.D</a:t>
                      </a:r>
                      <a:r>
                        <a:rPr lang="en-US" sz="1800" b="1" kern="1200" baseline="0" dirty="0" smtClean="0">
                          <a:solidFill>
                            <a:schemeClr val="tx1"/>
                          </a:solidFill>
                          <a:latin typeface="Calibri" pitchFamily="34" charset="0"/>
                          <a:ea typeface="+mn-ea"/>
                          <a:cs typeface="+mn-cs"/>
                        </a:rPr>
                        <a:t>.</a:t>
                      </a:r>
                      <a:endParaRPr lang="es-ES" sz="1200" dirty="0" smtClean="0">
                        <a:latin typeface="Calibri"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ES" sz="1000" dirty="0" smtClean="0"/>
                    </a:p>
                    <a:p>
                      <a:endParaRPr lang="es-ES" sz="1200" dirty="0"/>
                    </a:p>
                  </a:txBody>
                  <a:tcPr marL="26562" marR="26562" marT="13281" marB="13281" anchor="ctr">
                    <a:lnL>
                      <a:noFill/>
                    </a:lnL>
                    <a:lnR>
                      <a:noFill/>
                    </a:lnR>
                    <a:lnT>
                      <a:noFill/>
                    </a:lnT>
                    <a:lnB>
                      <a:noFill/>
                    </a:lnB>
                  </a:tcPr>
                </a:tc>
              </a:tr>
            </a:tbl>
          </a:graphicData>
        </a:graphic>
      </p:graphicFrame>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9956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6401" y="297178"/>
            <a:ext cx="6595075" cy="461665"/>
          </a:xfrm>
          <a:prstGeom prst="rect">
            <a:avLst/>
          </a:prstGeom>
        </p:spPr>
        <p:txBody>
          <a:bodyPr wrap="none">
            <a:spAutoFit/>
          </a:bodyPr>
          <a:lstStyle/>
          <a:p>
            <a:r>
              <a:rPr lang="es-ES" sz="2400" dirty="0" smtClean="0">
                <a:solidFill>
                  <a:schemeClr val="tx2">
                    <a:lumMod val="75000"/>
                  </a:schemeClr>
                </a:solidFill>
              </a:rPr>
              <a:t>Carencias de la población en pobreza extrema</a:t>
            </a:r>
            <a:endParaRPr lang="es-ES" sz="2400" dirty="0">
              <a:solidFill>
                <a:schemeClr val="tx2">
                  <a:lumMod val="75000"/>
                </a:schemeClr>
              </a:solidFill>
            </a:endParaRPr>
          </a:p>
        </p:txBody>
      </p:sp>
      <p:sp>
        <p:nvSpPr>
          <p:cNvPr id="3" name="Rectangle 2"/>
          <p:cNvSpPr/>
          <p:nvPr/>
        </p:nvSpPr>
        <p:spPr>
          <a:xfrm>
            <a:off x="243424" y="667238"/>
            <a:ext cx="2356735" cy="400110"/>
          </a:xfrm>
          <a:prstGeom prst="rect">
            <a:avLst/>
          </a:prstGeom>
        </p:spPr>
        <p:txBody>
          <a:bodyPr wrap="none">
            <a:spAutoFit/>
          </a:bodyPr>
          <a:lstStyle/>
          <a:p>
            <a:r>
              <a:rPr lang="en-US" sz="2000" dirty="0" smtClean="0">
                <a:solidFill>
                  <a:schemeClr val="tx2">
                    <a:lumMod val="75000"/>
                  </a:schemeClr>
                </a:solidFill>
              </a:rPr>
              <a:t>México </a:t>
            </a:r>
            <a:r>
              <a:rPr lang="en-US" sz="2000" dirty="0" err="1" smtClean="0">
                <a:solidFill>
                  <a:schemeClr val="tx2">
                    <a:lumMod val="75000"/>
                  </a:schemeClr>
                </a:solidFill>
              </a:rPr>
              <a:t>Incluyente</a:t>
            </a:r>
            <a:endParaRPr lang="en-US" sz="2000" dirty="0">
              <a:solidFill>
                <a:schemeClr val="tx2">
                  <a:lumMod val="75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587317924"/>
              </p:ext>
            </p:extLst>
          </p:nvPr>
        </p:nvGraphicFramePr>
        <p:xfrm>
          <a:off x="228600" y="1484784"/>
          <a:ext cx="8686800" cy="2103120"/>
        </p:xfrm>
        <a:graphic>
          <a:graphicData uri="http://schemas.openxmlformats.org/drawingml/2006/table">
            <a:tbl>
              <a:tblPr/>
              <a:tblGrid>
                <a:gridCol w="4343400"/>
                <a:gridCol w="4343400"/>
              </a:tblGrid>
              <a:tr h="1676400">
                <a:tc>
                  <a:txBody>
                    <a:bodyPr/>
                    <a:lstStyle/>
                    <a:p>
                      <a:r>
                        <a:rPr lang="en-US" sz="1200" b="1" dirty="0" err="1"/>
                        <a:t>Descripción</a:t>
                      </a:r>
                      <a:r>
                        <a:rPr lang="en-US" sz="1200" b="1" dirty="0"/>
                        <a:t> general:</a:t>
                      </a:r>
                      <a:endParaRPr lang="en-US" sz="1200" dirty="0"/>
                    </a:p>
                  </a:txBody>
                  <a:tcPr anchor="ctr">
                    <a:lnL>
                      <a:noFill/>
                    </a:lnL>
                    <a:lnR>
                      <a:noFill/>
                    </a:lnR>
                    <a:lnT>
                      <a:noFill/>
                    </a:lnT>
                    <a:lnB>
                      <a:noFill/>
                    </a:lnB>
                  </a:tcPr>
                </a:tc>
                <a:tc>
                  <a:txBody>
                    <a:bodyPr/>
                    <a:lstStyle/>
                    <a:p>
                      <a:pPr algn="just"/>
                      <a:r>
                        <a:rPr lang="es-ES" sz="1200" dirty="0"/>
                        <a:t>Este indicador cuantifica el número de carencias sociales promedio de la población en pobreza </a:t>
                      </a:r>
                      <a:r>
                        <a:rPr lang="en-US" sz="1200" dirty="0" smtClean="0"/>
                        <a:t>multidimensional </a:t>
                      </a:r>
                      <a:r>
                        <a:rPr lang="en-US" sz="1200" dirty="0" err="1" smtClean="0"/>
                        <a:t>extrema</a:t>
                      </a:r>
                      <a:r>
                        <a:rPr lang="en-US" sz="1200" dirty="0" smtClean="0"/>
                        <a:t>. Los </a:t>
                      </a:r>
                      <a:r>
                        <a:rPr lang="en-US" sz="1200" dirty="0" err="1" smtClean="0"/>
                        <a:t>indicadores</a:t>
                      </a:r>
                      <a:r>
                        <a:rPr lang="en-US" sz="1200" dirty="0" smtClean="0"/>
                        <a:t> de </a:t>
                      </a:r>
                      <a:r>
                        <a:rPr lang="en-US" sz="1200" dirty="0" err="1" smtClean="0"/>
                        <a:t>carencia</a:t>
                      </a:r>
                      <a:r>
                        <a:rPr lang="en-US" sz="1200" dirty="0" smtClean="0"/>
                        <a:t> social </a:t>
                      </a:r>
                      <a:r>
                        <a:rPr lang="en-US" sz="1200" dirty="0" err="1" smtClean="0"/>
                        <a:t>identifican</a:t>
                      </a:r>
                      <a:r>
                        <a:rPr lang="en-US" sz="1200" dirty="0" smtClean="0"/>
                        <a:t> </a:t>
                      </a:r>
                      <a:r>
                        <a:rPr lang="en-US" sz="1200" dirty="0" err="1" smtClean="0"/>
                        <a:t>elementos</a:t>
                      </a:r>
                      <a:r>
                        <a:rPr lang="en-US" sz="1200" dirty="0" smtClean="0"/>
                        <a:t> </a:t>
                      </a:r>
                      <a:r>
                        <a:rPr lang="en-US" sz="1200" dirty="0" err="1" smtClean="0"/>
                        <a:t>mínimos</a:t>
                      </a:r>
                      <a:r>
                        <a:rPr lang="en-US" sz="1200" dirty="0" smtClean="0"/>
                        <a:t> </a:t>
                      </a:r>
                      <a:r>
                        <a:rPr lang="es-ES" sz="1200" dirty="0" smtClean="0"/>
                        <a:t>esenciales sin los cuales una persona no puede ejercer plenamente los derechos sociales definidos en la ley. Los indicadores de carencia son: i) rezago educativo, </a:t>
                      </a:r>
                      <a:r>
                        <a:rPr lang="es-ES" sz="1200" dirty="0" err="1" smtClean="0"/>
                        <a:t>ii</a:t>
                      </a:r>
                      <a:r>
                        <a:rPr lang="es-ES" sz="1200" dirty="0" smtClean="0"/>
                        <a:t>) carencia por acceso a los servicios de salud, </a:t>
                      </a:r>
                      <a:r>
                        <a:rPr lang="es-ES" sz="1200" dirty="0" err="1" smtClean="0"/>
                        <a:t>iii</a:t>
                      </a:r>
                      <a:r>
                        <a:rPr lang="es-ES" sz="1200" dirty="0" smtClean="0"/>
                        <a:t>) carencia por acceso a la seguridad social, </a:t>
                      </a:r>
                      <a:r>
                        <a:rPr lang="es-ES" sz="1200" dirty="0" err="1" smtClean="0"/>
                        <a:t>iv</a:t>
                      </a:r>
                      <a:r>
                        <a:rPr lang="es-ES" sz="1200" dirty="0" smtClean="0"/>
                        <a:t>) carencia por calidad y espacios de la vivienda, v) carencia por acceso a los servicios básicos en la vivienda y vi) carencia por acceso a la alimentación.</a:t>
                      </a:r>
                      <a:endParaRPr lang="es-ES" sz="1200" dirty="0"/>
                    </a:p>
                  </a:txBody>
                  <a:tcPr anchor="ctr">
                    <a:lnL>
                      <a:noFill/>
                    </a:lnL>
                    <a:lnR>
                      <a:noFill/>
                    </a:lnR>
                    <a:lnT>
                      <a:noFill/>
                    </a:lnT>
                    <a:lnB>
                      <a:noFill/>
                    </a:lnB>
                  </a:tcPr>
                </a:tc>
              </a:tr>
            </a:tbl>
          </a:graphicData>
        </a:graphic>
      </p:graphicFrame>
      <p:sp>
        <p:nvSpPr>
          <p:cNvPr id="8" name="7 CuadroTexto"/>
          <p:cNvSpPr txBox="1"/>
          <p:nvPr/>
        </p:nvSpPr>
        <p:spPr>
          <a:xfrm>
            <a:off x="243424" y="1089143"/>
            <a:ext cx="870751" cy="276999"/>
          </a:xfrm>
          <a:prstGeom prst="rect">
            <a:avLst/>
          </a:prstGeom>
          <a:noFill/>
        </p:spPr>
        <p:txBody>
          <a:bodyPr wrap="none" rtlCol="0">
            <a:spAutoFit/>
          </a:bodyPr>
          <a:lstStyle/>
          <a:p>
            <a:r>
              <a:rPr lang="es-MX" sz="1200" b="1" dirty="0"/>
              <a:t>Indicador</a:t>
            </a:r>
          </a:p>
        </p:txBody>
      </p:sp>
      <p:sp>
        <p:nvSpPr>
          <p:cNvPr id="9" name="8 CuadroTexto"/>
          <p:cNvSpPr txBox="1"/>
          <p:nvPr/>
        </p:nvSpPr>
        <p:spPr>
          <a:xfrm>
            <a:off x="4538856" y="1082344"/>
            <a:ext cx="3307316" cy="276999"/>
          </a:xfrm>
          <a:prstGeom prst="rect">
            <a:avLst/>
          </a:prstGeom>
          <a:noFill/>
        </p:spPr>
        <p:txBody>
          <a:bodyPr wrap="none" rtlCol="0">
            <a:spAutoFit/>
          </a:bodyPr>
          <a:lstStyle/>
          <a:p>
            <a:pPr algn="just"/>
            <a:r>
              <a:rPr lang="es-MX" sz="1200" dirty="0"/>
              <a:t>Carencias de la población en pobreza </a:t>
            </a:r>
            <a:r>
              <a:rPr lang="es-MX" sz="1200" dirty="0" smtClean="0"/>
              <a:t>extrema</a:t>
            </a:r>
            <a:endParaRPr lang="es-MX" sz="1200" dirty="0"/>
          </a:p>
        </p:txBody>
      </p:sp>
      <p:sp>
        <p:nvSpPr>
          <p:cNvPr id="10" name="9 CuadroTexto"/>
          <p:cNvSpPr txBox="1"/>
          <p:nvPr/>
        </p:nvSpPr>
        <p:spPr>
          <a:xfrm>
            <a:off x="4572000" y="3789040"/>
            <a:ext cx="4320480" cy="2308324"/>
          </a:xfrm>
          <a:prstGeom prst="rect">
            <a:avLst/>
          </a:prstGeom>
          <a:noFill/>
        </p:spPr>
        <p:txBody>
          <a:bodyPr wrap="square" rtlCol="0">
            <a:spAutoFit/>
          </a:bodyPr>
          <a:lstStyle/>
          <a:p>
            <a:r>
              <a:rPr lang="es-ES" sz="1200" dirty="0"/>
              <a:t>Variables asociadas a los derechos sociales: </a:t>
            </a:r>
            <a:endParaRPr lang="es-MX" sz="1200" dirty="0"/>
          </a:p>
          <a:p>
            <a:r>
              <a:rPr lang="es-ES" sz="1200" dirty="0"/>
              <a:t>1) Educación: asistencia a la escuela y nivel educativo obligatorio.</a:t>
            </a:r>
            <a:br>
              <a:rPr lang="es-ES" sz="1200" dirty="0"/>
            </a:br>
            <a:r>
              <a:rPr lang="es-ES" sz="1200" dirty="0"/>
              <a:t>2) Salud: acceso a servicios de salud.</a:t>
            </a:r>
            <a:br>
              <a:rPr lang="es-ES" sz="1200" dirty="0"/>
            </a:br>
            <a:r>
              <a:rPr lang="es-ES" sz="1200" dirty="0"/>
              <a:t>3) Seguridad social: población económicamente activa, servicios médicos, incapacidad, Afore, jubilación, pensión, etcétera.</a:t>
            </a:r>
            <a:endParaRPr lang="es-MX" sz="1200" dirty="0"/>
          </a:p>
          <a:p>
            <a:r>
              <a:rPr lang="es-ES" sz="1200" dirty="0"/>
              <a:t>4) Alimentación: inseguridad alimentaria.</a:t>
            </a:r>
            <a:br>
              <a:rPr lang="es-ES" sz="1200" dirty="0"/>
            </a:br>
            <a:r>
              <a:rPr lang="es-ES" sz="1200" dirty="0"/>
              <a:t>5) Vivienda: material de pisos, techos y muros, nivel de hacinamiento.</a:t>
            </a:r>
            <a:br>
              <a:rPr lang="es-ES" sz="1200" dirty="0"/>
            </a:br>
            <a:r>
              <a:rPr lang="es-ES" sz="1200" dirty="0"/>
              <a:t>6) Servicios de vivienda: agua, drenaje, electricidad y combustible para cocinar</a:t>
            </a:r>
            <a:r>
              <a:rPr lang="es-ES" sz="1200" dirty="0" smtClean="0"/>
              <a:t>.</a:t>
            </a:r>
            <a:endParaRPr lang="es-MX" sz="1200" dirty="0"/>
          </a:p>
        </p:txBody>
      </p:sp>
      <p:sp>
        <p:nvSpPr>
          <p:cNvPr id="11" name="10 CuadroTexto"/>
          <p:cNvSpPr txBox="1"/>
          <p:nvPr/>
        </p:nvSpPr>
        <p:spPr>
          <a:xfrm>
            <a:off x="243424" y="4647619"/>
            <a:ext cx="1258678" cy="276999"/>
          </a:xfrm>
          <a:prstGeom prst="rect">
            <a:avLst/>
          </a:prstGeom>
          <a:noFill/>
        </p:spPr>
        <p:txBody>
          <a:bodyPr wrap="none" rtlCol="0">
            <a:spAutoFit/>
          </a:bodyPr>
          <a:lstStyle/>
          <a:p>
            <a:r>
              <a:rPr lang="es-MX" sz="1200" b="1" dirty="0"/>
              <a:t>Observaciones</a:t>
            </a:r>
            <a:r>
              <a:rPr lang="es-MX" sz="1200" b="1" dirty="0" smtClean="0"/>
              <a:t>:</a:t>
            </a:r>
            <a:endParaRPr lang="es-MX" sz="1200" b="1" dirty="0"/>
          </a:p>
        </p:txBody>
      </p:sp>
      <p:pic>
        <p:nvPicPr>
          <p:cNvPr id="12"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50424" y="780772"/>
            <a:ext cx="1083951" cy="276999"/>
          </a:xfrm>
          <a:prstGeom prst="rect">
            <a:avLst/>
          </a:prstGeom>
          <a:noFill/>
        </p:spPr>
        <p:txBody>
          <a:bodyPr wrap="none" rtlCol="0">
            <a:spAutoFit/>
          </a:bodyPr>
          <a:lstStyle/>
          <a:p>
            <a:r>
              <a:rPr lang="en-US" sz="1200" b="1" dirty="0" err="1"/>
              <a:t>Periodicidad</a:t>
            </a:r>
            <a:endParaRPr lang="es-MX" sz="1200" dirty="0"/>
          </a:p>
        </p:txBody>
      </p:sp>
      <p:sp>
        <p:nvSpPr>
          <p:cNvPr id="6" name="5 CuadroTexto"/>
          <p:cNvSpPr txBox="1"/>
          <p:nvPr/>
        </p:nvSpPr>
        <p:spPr>
          <a:xfrm>
            <a:off x="4617720" y="780771"/>
            <a:ext cx="647934" cy="276999"/>
          </a:xfrm>
          <a:prstGeom prst="rect">
            <a:avLst/>
          </a:prstGeom>
          <a:noFill/>
        </p:spPr>
        <p:txBody>
          <a:bodyPr wrap="none" rtlCol="0">
            <a:spAutoFit/>
          </a:bodyPr>
          <a:lstStyle/>
          <a:p>
            <a:r>
              <a:rPr lang="en-US" sz="1200" dirty="0" err="1"/>
              <a:t>Bienal</a:t>
            </a:r>
            <a:r>
              <a:rPr lang="en-US" sz="1200" b="1" dirty="0"/>
              <a:t> </a:t>
            </a:r>
          </a:p>
        </p:txBody>
      </p:sp>
      <p:sp>
        <p:nvSpPr>
          <p:cNvPr id="7" name="6 CuadroTexto"/>
          <p:cNvSpPr txBox="1"/>
          <p:nvPr/>
        </p:nvSpPr>
        <p:spPr>
          <a:xfrm>
            <a:off x="261904" y="1196752"/>
            <a:ext cx="665567" cy="276999"/>
          </a:xfrm>
          <a:prstGeom prst="rect">
            <a:avLst/>
          </a:prstGeom>
          <a:noFill/>
        </p:spPr>
        <p:txBody>
          <a:bodyPr wrap="none" rtlCol="0">
            <a:spAutoFit/>
          </a:bodyPr>
          <a:lstStyle/>
          <a:p>
            <a:r>
              <a:rPr lang="en-US" sz="1200" b="1" dirty="0" err="1"/>
              <a:t>Fuente</a:t>
            </a:r>
            <a:endParaRPr lang="es-MX" sz="1200" dirty="0"/>
          </a:p>
        </p:txBody>
      </p:sp>
      <p:sp>
        <p:nvSpPr>
          <p:cNvPr id="8" name="7 CuadroTexto"/>
          <p:cNvSpPr txBox="1"/>
          <p:nvPr/>
        </p:nvSpPr>
        <p:spPr>
          <a:xfrm>
            <a:off x="4584050" y="1196752"/>
            <a:ext cx="958339" cy="276999"/>
          </a:xfrm>
          <a:prstGeom prst="rect">
            <a:avLst/>
          </a:prstGeom>
          <a:noFill/>
        </p:spPr>
        <p:txBody>
          <a:bodyPr wrap="none" rtlCol="0">
            <a:spAutoFit/>
          </a:bodyPr>
          <a:lstStyle/>
          <a:p>
            <a:r>
              <a:rPr lang="en-US" sz="1200" b="1" dirty="0"/>
              <a:t>CONEVAL</a:t>
            </a:r>
            <a:endParaRPr lang="es-MX" sz="1200" dirty="0"/>
          </a:p>
        </p:txBody>
      </p:sp>
      <p:sp>
        <p:nvSpPr>
          <p:cNvPr id="9" name="8 CuadroTexto"/>
          <p:cNvSpPr txBox="1"/>
          <p:nvPr/>
        </p:nvSpPr>
        <p:spPr>
          <a:xfrm>
            <a:off x="261904" y="1603459"/>
            <a:ext cx="2071401" cy="276999"/>
          </a:xfrm>
          <a:prstGeom prst="rect">
            <a:avLst/>
          </a:prstGeom>
          <a:noFill/>
        </p:spPr>
        <p:txBody>
          <a:bodyPr wrap="none" rtlCol="0">
            <a:spAutoFit/>
          </a:bodyPr>
          <a:lstStyle/>
          <a:p>
            <a:r>
              <a:rPr lang="es-MX" sz="1200" b="1" dirty="0"/>
              <a:t>Comportamiento histórico:</a:t>
            </a:r>
          </a:p>
        </p:txBody>
      </p:sp>
      <p:sp>
        <p:nvSpPr>
          <p:cNvPr id="10" name="9 CuadroTexto"/>
          <p:cNvSpPr txBox="1"/>
          <p:nvPr/>
        </p:nvSpPr>
        <p:spPr>
          <a:xfrm>
            <a:off x="4572000" y="1527153"/>
            <a:ext cx="1441420" cy="461665"/>
          </a:xfrm>
          <a:prstGeom prst="rect">
            <a:avLst/>
          </a:prstGeom>
          <a:noFill/>
        </p:spPr>
        <p:txBody>
          <a:bodyPr wrap="none" rtlCol="0">
            <a:spAutoFit/>
          </a:bodyPr>
          <a:lstStyle/>
          <a:p>
            <a:r>
              <a:rPr lang="en-US" sz="1200" b="1" dirty="0"/>
              <a:t>2008   2010   </a:t>
            </a:r>
            <a:r>
              <a:rPr lang="en-US" sz="1200" b="1" dirty="0" smtClean="0"/>
              <a:t>2012</a:t>
            </a:r>
          </a:p>
          <a:p>
            <a:r>
              <a:rPr lang="en-US" sz="1200" b="1" dirty="0" smtClean="0"/>
              <a:t>3.9        3.7      N.D.</a:t>
            </a:r>
            <a:endParaRPr lang="en-US" sz="1200" dirty="0" smtClean="0"/>
          </a:p>
        </p:txBody>
      </p:sp>
    </p:spTree>
    <p:extLst>
      <p:ext uri="{BB962C8B-B14F-4D97-AF65-F5344CB8AC3E}">
        <p14:creationId xmlns:p14="http://schemas.microsoft.com/office/powerpoint/2010/main" val="252160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3547894" cy="461665"/>
          </a:xfrm>
          <a:prstGeom prst="rect">
            <a:avLst/>
          </a:prstGeom>
        </p:spPr>
        <p:txBody>
          <a:bodyPr wrap="none">
            <a:spAutoFit/>
          </a:bodyPr>
          <a:lstStyle/>
          <a:p>
            <a:r>
              <a:rPr lang="en-US" sz="2400" dirty="0" err="1" smtClean="0">
                <a:solidFill>
                  <a:schemeClr val="tx2">
                    <a:lumMod val="75000"/>
                  </a:schemeClr>
                </a:solidFill>
              </a:rPr>
              <a:t>Inseguridad</a:t>
            </a:r>
            <a:r>
              <a:rPr lang="en-US" sz="2400" dirty="0" smtClean="0">
                <a:solidFill>
                  <a:schemeClr val="tx2">
                    <a:lumMod val="75000"/>
                  </a:schemeClr>
                </a:solidFill>
              </a:rPr>
              <a:t> </a:t>
            </a:r>
            <a:r>
              <a:rPr lang="en-US" sz="2400" dirty="0" err="1">
                <a:solidFill>
                  <a:schemeClr val="tx2">
                    <a:lumMod val="75000"/>
                  </a:schemeClr>
                </a:solidFill>
              </a:rPr>
              <a:t>A</a:t>
            </a:r>
            <a:r>
              <a:rPr lang="en-US" sz="2400" dirty="0" err="1" smtClean="0">
                <a:solidFill>
                  <a:schemeClr val="tx2">
                    <a:lumMod val="75000"/>
                  </a:schemeClr>
                </a:solidFill>
              </a:rPr>
              <a:t>limentaria</a:t>
            </a:r>
            <a:endParaRPr lang="en-US" sz="2400" dirty="0">
              <a:solidFill>
                <a:schemeClr val="tx2">
                  <a:lumMod val="75000"/>
                </a:schemeClr>
              </a:solidFill>
            </a:endParaRPr>
          </a:p>
        </p:txBody>
      </p:sp>
      <p:sp>
        <p:nvSpPr>
          <p:cNvPr id="3" name="Rectangle 2"/>
          <p:cNvSpPr/>
          <p:nvPr/>
        </p:nvSpPr>
        <p:spPr>
          <a:xfrm>
            <a:off x="200120" y="680125"/>
            <a:ext cx="2272225" cy="400110"/>
          </a:xfrm>
          <a:prstGeom prst="rect">
            <a:avLst/>
          </a:prstGeom>
        </p:spPr>
        <p:txBody>
          <a:bodyPr wrap="none">
            <a:spAutoFit/>
          </a:bodyPr>
          <a:lstStyle/>
          <a:p>
            <a:r>
              <a:rPr lang="en-US" sz="2000" dirty="0" smtClean="0">
                <a:solidFill>
                  <a:schemeClr val="tx2">
                    <a:lumMod val="75000"/>
                  </a:schemeClr>
                </a:solidFill>
              </a:rPr>
              <a:t>México </a:t>
            </a:r>
            <a:r>
              <a:rPr lang="en-US" sz="2000" dirty="0" err="1" smtClean="0">
                <a:solidFill>
                  <a:schemeClr val="tx2">
                    <a:lumMod val="75000"/>
                  </a:schemeClr>
                </a:solidFill>
              </a:rPr>
              <a:t>Incluyente</a:t>
            </a:r>
            <a:endParaRPr lang="en-US" sz="2000" dirty="0">
              <a:solidFill>
                <a:schemeClr val="tx2">
                  <a:lumMod val="7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446576357"/>
              </p:ext>
            </p:extLst>
          </p:nvPr>
        </p:nvGraphicFramePr>
        <p:xfrm>
          <a:off x="251520" y="1196752"/>
          <a:ext cx="8640960" cy="274320"/>
        </p:xfrm>
        <a:graphic>
          <a:graphicData uri="http://schemas.openxmlformats.org/drawingml/2006/table">
            <a:tbl>
              <a:tblPr/>
              <a:tblGrid>
                <a:gridCol w="4320480"/>
                <a:gridCol w="4320480"/>
              </a:tblGrid>
              <a:tr h="0">
                <a:tc>
                  <a:txBody>
                    <a:bodyPr/>
                    <a:lstStyle/>
                    <a:p>
                      <a:r>
                        <a:rPr lang="en-US" sz="1200" b="1" dirty="0" err="1"/>
                        <a:t>Indicador</a:t>
                      </a:r>
                      <a:r>
                        <a:rPr lang="en-US" sz="1200" b="1" dirty="0"/>
                        <a:t>:</a:t>
                      </a:r>
                      <a:endParaRPr lang="en-US" sz="1200" dirty="0"/>
                    </a:p>
                  </a:txBody>
                  <a:tcPr anchor="ctr">
                    <a:lnL>
                      <a:noFill/>
                    </a:lnL>
                    <a:lnR>
                      <a:noFill/>
                    </a:lnR>
                    <a:lnT>
                      <a:noFill/>
                    </a:lnT>
                    <a:lnB>
                      <a:noFill/>
                    </a:lnB>
                  </a:tcPr>
                </a:tc>
                <a:tc>
                  <a:txBody>
                    <a:bodyPr/>
                    <a:lstStyle/>
                    <a:p>
                      <a:r>
                        <a:rPr lang="en-US" sz="1200" dirty="0" err="1"/>
                        <a:t>Inseguridad</a:t>
                      </a:r>
                      <a:r>
                        <a:rPr lang="en-US" sz="1200" dirty="0"/>
                        <a:t> </a:t>
                      </a:r>
                      <a:r>
                        <a:rPr lang="en-US" sz="1200" dirty="0" err="1"/>
                        <a:t>alimentaria</a:t>
                      </a:r>
                      <a:endParaRPr lang="en-US" sz="1200" dirty="0"/>
                    </a:p>
                  </a:txBody>
                  <a:tcPr anchor="ctr">
                    <a:lnL>
                      <a:noFill/>
                    </a:lnL>
                    <a:lnR>
                      <a:noFill/>
                    </a:lnR>
                    <a:lnT>
                      <a:noFill/>
                    </a:lnT>
                    <a:lnB>
                      <a:noFill/>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96452226"/>
              </p:ext>
            </p:extLst>
          </p:nvPr>
        </p:nvGraphicFramePr>
        <p:xfrm>
          <a:off x="200120" y="1628800"/>
          <a:ext cx="8692360" cy="1371600"/>
        </p:xfrm>
        <a:graphic>
          <a:graphicData uri="http://schemas.openxmlformats.org/drawingml/2006/table">
            <a:tbl>
              <a:tblPr/>
              <a:tblGrid>
                <a:gridCol w="4346180"/>
                <a:gridCol w="4346180"/>
              </a:tblGrid>
              <a:tr h="0">
                <a:tc>
                  <a:txBody>
                    <a:bodyPr/>
                    <a:lstStyle/>
                    <a:p>
                      <a:pPr algn="just"/>
                      <a:r>
                        <a:rPr lang="en-US" sz="1200" b="1" dirty="0" err="1"/>
                        <a:t>Descripción</a:t>
                      </a:r>
                      <a:r>
                        <a:rPr lang="en-US" sz="1200" b="1" dirty="0"/>
                        <a:t> general:</a:t>
                      </a:r>
                      <a:endParaRPr lang="en-US" sz="1200" dirty="0"/>
                    </a:p>
                  </a:txBody>
                  <a:tcPr anchor="ctr">
                    <a:lnL>
                      <a:noFill/>
                    </a:lnL>
                    <a:lnR>
                      <a:noFill/>
                    </a:lnR>
                    <a:lnT>
                      <a:noFill/>
                    </a:lnT>
                    <a:lnB>
                      <a:noFill/>
                    </a:lnB>
                  </a:tcPr>
                </a:tc>
                <a:tc>
                  <a:txBody>
                    <a:bodyPr/>
                    <a:lstStyle/>
                    <a:p>
                      <a:pPr algn="just"/>
                      <a:r>
                        <a:rPr lang="es-ES" sz="1200" dirty="0"/>
                        <a:t>Este indicador identifica a la población en hogares en condición de pobreza multidimensional </a:t>
                      </a:r>
                      <a:r>
                        <a:rPr lang="es-ES" sz="1200" dirty="0" smtClean="0"/>
                        <a:t>extrema, que presentan un grado de inseguridad alimentaria moderado o severo.</a:t>
                      </a:r>
                    </a:p>
                    <a:p>
                      <a:pPr algn="just"/>
                      <a:r>
                        <a:rPr lang="es-ES" sz="1200" dirty="0" smtClean="0"/>
                        <a:t> La escala de seguridad alimentaria evalúa aspectos como la preocupación por la falta de alimentos, los cambios en la calidad y cantidad de éstos y las experiencias de hambre. </a:t>
                      </a:r>
                      <a:endParaRPr lang="es-ES" sz="1200" dirty="0"/>
                    </a:p>
                  </a:txBody>
                  <a:tcPr anchor="ctr">
                    <a:lnL>
                      <a:noFill/>
                    </a:lnL>
                    <a:lnR>
                      <a:noFill/>
                    </a:lnR>
                    <a:lnT>
                      <a:noFill/>
                    </a:lnT>
                    <a:lnB>
                      <a:noFill/>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99397202"/>
              </p:ext>
            </p:extLst>
          </p:nvPr>
        </p:nvGraphicFramePr>
        <p:xfrm>
          <a:off x="251520" y="3284984"/>
          <a:ext cx="8496944" cy="1554480"/>
        </p:xfrm>
        <a:graphic>
          <a:graphicData uri="http://schemas.openxmlformats.org/drawingml/2006/table">
            <a:tbl>
              <a:tblPr/>
              <a:tblGrid>
                <a:gridCol w="4288934"/>
                <a:gridCol w="4208010"/>
              </a:tblGrid>
              <a:tr h="0">
                <a:tc>
                  <a:txBody>
                    <a:bodyPr/>
                    <a:lstStyle/>
                    <a:p>
                      <a:r>
                        <a:rPr lang="en-US" sz="1200" b="1" dirty="0" err="1"/>
                        <a:t>Observaciones</a:t>
                      </a:r>
                      <a:r>
                        <a:rPr lang="en-US" sz="1200" b="1" dirty="0"/>
                        <a:t>:</a:t>
                      </a:r>
                      <a:endParaRPr lang="en-US" sz="1200" dirty="0"/>
                    </a:p>
                  </a:txBody>
                  <a:tcPr anchor="ctr">
                    <a:lnL>
                      <a:noFill/>
                    </a:lnL>
                    <a:lnR>
                      <a:noFill/>
                    </a:lnR>
                    <a:lnT>
                      <a:noFill/>
                    </a:lnT>
                    <a:lnB>
                      <a:noFill/>
                    </a:lnB>
                  </a:tcPr>
                </a:tc>
                <a:tc>
                  <a:txBody>
                    <a:bodyPr/>
                    <a:lstStyle/>
                    <a:p>
                      <a:pPr algn="just"/>
                      <a:r>
                        <a:rPr lang="es-ES" sz="1200" dirty="0" smtClean="0"/>
                        <a:t>La </a:t>
                      </a:r>
                      <a:r>
                        <a:rPr lang="es-ES" sz="1200" dirty="0"/>
                        <a:t>escala de seguridad alimentaria definida por el </a:t>
                      </a:r>
                      <a:r>
                        <a:rPr lang="es-ES" sz="1200" dirty="0" smtClean="0"/>
                        <a:t>  Consejo </a:t>
                      </a:r>
                      <a:r>
                        <a:rPr lang="es-ES" sz="1200" dirty="0"/>
                        <a:t>Nacional de Evaluación de la </a:t>
                      </a:r>
                      <a:r>
                        <a:rPr lang="es-ES" sz="1200" dirty="0" smtClean="0"/>
                        <a:t>Política de Desarrollo Social (CONEVAL) reconoce cuatro posibles niveles de inseguridad alimentaria: </a:t>
                      </a:r>
                    </a:p>
                    <a:p>
                      <a:pPr algn="l"/>
                      <a:r>
                        <a:rPr lang="es-ES" sz="1200" dirty="0" smtClean="0"/>
                        <a:t>:1) Inseguridad alimentaria severa.</a:t>
                      </a:r>
                      <a:br>
                        <a:rPr lang="es-ES" sz="1200" dirty="0" smtClean="0"/>
                      </a:br>
                      <a:r>
                        <a:rPr lang="es-ES" sz="1200" dirty="0" smtClean="0"/>
                        <a:t>2) Inseguridad alimentaria moderada. </a:t>
                      </a:r>
                    </a:p>
                    <a:p>
                      <a:pPr algn="l"/>
                      <a:r>
                        <a:rPr lang="es-ES" sz="1200" dirty="0" smtClean="0"/>
                        <a:t>3) Inseguridad alimentaria leve.</a:t>
                      </a:r>
                      <a:br>
                        <a:rPr lang="es-ES" sz="1200" dirty="0" smtClean="0"/>
                      </a:br>
                      <a:r>
                        <a:rPr lang="es-ES" sz="1200" dirty="0" smtClean="0"/>
                        <a:t>4) Seguridad alimentaria.</a:t>
                      </a:r>
                      <a:endParaRPr lang="es-ES" sz="1200" dirty="0"/>
                    </a:p>
                  </a:txBody>
                  <a:tcPr anchor="ctr">
                    <a:lnL>
                      <a:noFill/>
                    </a:lnL>
                    <a:lnR>
                      <a:noFill/>
                    </a:lnR>
                    <a:lnT>
                      <a:noFill/>
                    </a:lnT>
                    <a:lnB>
                      <a:noFill/>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30844873"/>
              </p:ext>
            </p:extLst>
          </p:nvPr>
        </p:nvGraphicFramePr>
        <p:xfrm>
          <a:off x="0" y="5013176"/>
          <a:ext cx="6516216" cy="274320"/>
        </p:xfrm>
        <a:graphic>
          <a:graphicData uri="http://schemas.openxmlformats.org/drawingml/2006/table">
            <a:tbl>
              <a:tblPr/>
              <a:tblGrid>
                <a:gridCol w="4561351"/>
                <a:gridCol w="1954865"/>
              </a:tblGrid>
              <a:tr h="0">
                <a:tc>
                  <a:txBody>
                    <a:bodyPr/>
                    <a:lstStyle/>
                    <a:p>
                      <a:r>
                        <a:rPr lang="en-US" sz="1200" b="1" dirty="0" smtClean="0"/>
                        <a:t>      </a:t>
                      </a:r>
                      <a:r>
                        <a:rPr lang="en-US" sz="1200" b="1" dirty="0" err="1" smtClean="0"/>
                        <a:t>Periodicidad</a:t>
                      </a:r>
                      <a:r>
                        <a:rPr lang="en-US" sz="1200" b="1" dirty="0"/>
                        <a:t>:</a:t>
                      </a:r>
                      <a:endParaRPr lang="en-US" sz="1200" dirty="0"/>
                    </a:p>
                  </a:txBody>
                  <a:tcPr anchor="ctr">
                    <a:lnL>
                      <a:noFill/>
                    </a:lnL>
                    <a:lnR>
                      <a:noFill/>
                    </a:lnR>
                    <a:lnT>
                      <a:noFill/>
                    </a:lnT>
                    <a:lnB>
                      <a:noFill/>
                    </a:lnB>
                  </a:tcPr>
                </a:tc>
                <a:tc>
                  <a:txBody>
                    <a:bodyPr/>
                    <a:lstStyle/>
                    <a:p>
                      <a:r>
                        <a:rPr lang="en-US" sz="1200" dirty="0" err="1"/>
                        <a:t>Bienal</a:t>
                      </a:r>
                      <a:endParaRPr lang="en-US" sz="1200" dirty="0"/>
                    </a:p>
                  </a:txBody>
                  <a:tcPr anchor="ctr">
                    <a:lnL>
                      <a:noFill/>
                    </a:lnL>
                    <a:lnR>
                      <a:noFill/>
                    </a:lnR>
                    <a:lnT>
                      <a:noFill/>
                    </a:lnT>
                    <a:lnB>
                      <a:noFill/>
                    </a:lnB>
                  </a:tcPr>
                </a:tc>
              </a:tr>
            </a:tbl>
          </a:graphicData>
        </a:graphic>
      </p:graphicFrame>
      <p:pic>
        <p:nvPicPr>
          <p:cNvPr id="13"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263112305"/>
              </p:ext>
            </p:extLst>
          </p:nvPr>
        </p:nvGraphicFramePr>
        <p:xfrm>
          <a:off x="107504" y="836712"/>
          <a:ext cx="6624736" cy="274320"/>
        </p:xfrm>
        <a:graphic>
          <a:graphicData uri="http://schemas.openxmlformats.org/drawingml/2006/table">
            <a:tbl>
              <a:tblPr/>
              <a:tblGrid>
                <a:gridCol w="4471697"/>
                <a:gridCol w="2153039"/>
              </a:tblGrid>
              <a:tr h="0">
                <a:tc>
                  <a:txBody>
                    <a:bodyPr/>
                    <a:lstStyle/>
                    <a:p>
                      <a:r>
                        <a:rPr lang="en-US" sz="1200" b="1" dirty="0" smtClean="0"/>
                        <a:t>    </a:t>
                      </a:r>
                      <a:r>
                        <a:rPr lang="en-US" sz="1200" b="1" dirty="0" err="1" smtClean="0"/>
                        <a:t>Fuente</a:t>
                      </a:r>
                      <a:r>
                        <a:rPr lang="en-US" sz="1200" b="1" dirty="0"/>
                        <a:t>:</a:t>
                      </a:r>
                      <a:endParaRPr lang="en-US" sz="1200" dirty="0"/>
                    </a:p>
                  </a:txBody>
                  <a:tcPr anchor="ctr">
                    <a:lnL>
                      <a:noFill/>
                    </a:lnL>
                    <a:lnR>
                      <a:noFill/>
                    </a:lnR>
                    <a:lnT>
                      <a:noFill/>
                    </a:lnT>
                    <a:lnB>
                      <a:noFill/>
                    </a:lnB>
                  </a:tcPr>
                </a:tc>
                <a:tc>
                  <a:txBody>
                    <a:bodyPr/>
                    <a:lstStyle/>
                    <a:p>
                      <a:r>
                        <a:rPr lang="en-US" sz="1200" dirty="0"/>
                        <a:t>CONEVAL</a:t>
                      </a:r>
                    </a:p>
                  </a:txBody>
                  <a:tcPr anchor="ctr">
                    <a:lnL>
                      <a:noFill/>
                    </a:lnL>
                    <a:lnR>
                      <a:noFill/>
                    </a:lnR>
                    <a:lnT>
                      <a:noFill/>
                    </a:lnT>
                    <a:lnB>
                      <a:noFill/>
                    </a:lnB>
                  </a:tcPr>
                </a:tc>
              </a:tr>
            </a:tbl>
          </a:graphicData>
        </a:graphic>
      </p:graphicFrame>
      <p:sp>
        <p:nvSpPr>
          <p:cNvPr id="3" name="2 Rectángulo"/>
          <p:cNvSpPr/>
          <p:nvPr/>
        </p:nvSpPr>
        <p:spPr>
          <a:xfrm>
            <a:off x="4544506" y="1213009"/>
            <a:ext cx="4572000" cy="2585323"/>
          </a:xfrm>
          <a:prstGeom prst="rect">
            <a:avLst/>
          </a:prstGeom>
        </p:spPr>
        <p:txBody>
          <a:bodyPr>
            <a:spAutoFit/>
          </a:bodyPr>
          <a:lstStyle/>
          <a:p>
            <a:pPr lvl="0" algn="just"/>
            <a:r>
              <a:rPr lang="es-ES" sz="1200" b="1" dirty="0" smtClean="0">
                <a:solidFill>
                  <a:prstClr val="black"/>
                </a:solidFill>
              </a:rPr>
              <a:t>Porcentaje </a:t>
            </a:r>
            <a:r>
              <a:rPr lang="es-ES" sz="1200" b="1" dirty="0">
                <a:solidFill>
                  <a:prstClr val="black"/>
                </a:solidFill>
              </a:rPr>
              <a:t>de población en pobreza extrema con carencia   </a:t>
            </a:r>
            <a:endParaRPr lang="es-ES" sz="1200" b="1" dirty="0" smtClean="0">
              <a:solidFill>
                <a:prstClr val="black"/>
              </a:solidFill>
            </a:endParaRPr>
          </a:p>
          <a:p>
            <a:pPr lvl="0" algn="just"/>
            <a:r>
              <a:rPr lang="es-ES" sz="1200" b="1" dirty="0" smtClean="0">
                <a:solidFill>
                  <a:prstClr val="black"/>
                </a:solidFill>
              </a:rPr>
              <a:t>por </a:t>
            </a:r>
            <a:r>
              <a:rPr lang="es-ES" sz="1200" b="1" dirty="0">
                <a:solidFill>
                  <a:prstClr val="black"/>
                </a:solidFill>
              </a:rPr>
              <a:t>acceso a la alimentación (en </a:t>
            </a:r>
            <a:r>
              <a:rPr lang="es-ES" sz="1200" b="1" dirty="0" smtClean="0">
                <a:solidFill>
                  <a:prstClr val="black"/>
                </a:solidFill>
              </a:rPr>
              <a:t>%):</a:t>
            </a:r>
          </a:p>
          <a:p>
            <a:pPr lvl="0" algn="just"/>
            <a:endParaRPr lang="es-ES" sz="1200" b="1" dirty="0">
              <a:solidFill>
                <a:prstClr val="black"/>
              </a:solidFill>
            </a:endParaRPr>
          </a:p>
          <a:p>
            <a:pPr marL="228600" lvl="0" indent="-228600" algn="just">
              <a:buFontTx/>
              <a:buAutoNum type="arabicPlain" startAt="2008"/>
            </a:pPr>
            <a:r>
              <a:rPr lang="es-MX" sz="1200" dirty="0">
                <a:solidFill>
                  <a:prstClr val="black"/>
                </a:solidFill>
              </a:rPr>
              <a:t>    2010     2012</a:t>
            </a:r>
          </a:p>
          <a:p>
            <a:pPr marL="228600" lvl="0" indent="-228600" algn="just"/>
            <a:r>
              <a:rPr lang="es-MX" sz="1200" dirty="0">
                <a:solidFill>
                  <a:prstClr val="black"/>
                </a:solidFill>
              </a:rPr>
              <a:t>5.91     6.58         </a:t>
            </a:r>
            <a:r>
              <a:rPr lang="es-MX" sz="1200" dirty="0" smtClean="0">
                <a:solidFill>
                  <a:prstClr val="black"/>
                </a:solidFill>
              </a:rPr>
              <a:t>N,D</a:t>
            </a:r>
          </a:p>
          <a:p>
            <a:pPr marL="228600" lvl="0" indent="-228600" algn="just"/>
            <a:endParaRPr lang="es-MX" sz="1200" dirty="0" smtClean="0">
              <a:solidFill>
                <a:prstClr val="black"/>
              </a:solidFill>
            </a:endParaRPr>
          </a:p>
          <a:p>
            <a:pPr marL="228600" lvl="0" indent="-228600" algn="just"/>
            <a:r>
              <a:rPr lang="es-ES" sz="1200" b="1" dirty="0" smtClean="0">
                <a:solidFill>
                  <a:prstClr val="black"/>
                </a:solidFill>
              </a:rPr>
              <a:t>Número de personas en pobreza extrema con carencia </a:t>
            </a:r>
          </a:p>
          <a:p>
            <a:pPr marL="228600" lvl="0" indent="-228600" algn="just"/>
            <a:r>
              <a:rPr lang="es-ES" sz="1200" b="1" dirty="0" smtClean="0">
                <a:solidFill>
                  <a:prstClr val="black"/>
                </a:solidFill>
              </a:rPr>
              <a:t>por acceso a la alimentación (en millones):</a:t>
            </a:r>
          </a:p>
          <a:p>
            <a:pPr marL="228600" lvl="0" indent="-228600" algn="just"/>
            <a:r>
              <a:rPr lang="es-ES" sz="1200" b="1" dirty="0" smtClean="0">
                <a:solidFill>
                  <a:prstClr val="black"/>
                </a:solidFill>
              </a:rPr>
              <a:t> </a:t>
            </a:r>
          </a:p>
          <a:p>
            <a:pPr algn="just"/>
            <a:r>
              <a:rPr lang="en-US" sz="1200" dirty="0"/>
              <a:t>2008      2010       2012</a:t>
            </a:r>
          </a:p>
          <a:p>
            <a:pPr algn="just"/>
            <a:r>
              <a:rPr lang="en-US" sz="1200" dirty="0"/>
              <a:t>  </a:t>
            </a:r>
            <a:r>
              <a:rPr lang="en-US" sz="1200" dirty="0" smtClean="0"/>
              <a:t>6.5        </a:t>
            </a:r>
            <a:r>
              <a:rPr lang="en-US" sz="1200" dirty="0"/>
              <a:t>7.4         N.D.</a:t>
            </a:r>
          </a:p>
          <a:p>
            <a:pPr marL="228600" lvl="0" indent="-228600" algn="ctr"/>
            <a:endParaRPr lang="es-ES" sz="1200" dirty="0" smtClean="0">
              <a:solidFill>
                <a:prstClr val="black"/>
              </a:solidFill>
            </a:endParaRPr>
          </a:p>
          <a:p>
            <a:pPr marL="228600" lvl="0" indent="-228600" algn="ctr"/>
            <a:endParaRPr lang="es-MX" dirty="0"/>
          </a:p>
        </p:txBody>
      </p:sp>
      <p:sp>
        <p:nvSpPr>
          <p:cNvPr id="4" name="3 CuadroTexto"/>
          <p:cNvSpPr txBox="1"/>
          <p:nvPr/>
        </p:nvSpPr>
        <p:spPr>
          <a:xfrm>
            <a:off x="205860" y="1473179"/>
            <a:ext cx="2032929" cy="276999"/>
          </a:xfrm>
          <a:prstGeom prst="rect">
            <a:avLst/>
          </a:prstGeom>
          <a:noFill/>
        </p:spPr>
        <p:txBody>
          <a:bodyPr wrap="none" rtlCol="0">
            <a:spAutoFit/>
          </a:bodyPr>
          <a:lstStyle/>
          <a:p>
            <a:r>
              <a:rPr lang="es-ES" sz="1200" b="1" dirty="0" smtClean="0"/>
              <a:t>Comportamiento histórico</a:t>
            </a:r>
            <a:endParaRPr lang="es-MX" sz="1200" b="1" dirty="0"/>
          </a:p>
        </p:txBody>
      </p:sp>
      <p:pic>
        <p:nvPicPr>
          <p:cNvPr id="8"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9809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108520" y="548680"/>
            <a:ext cx="8229600" cy="907504"/>
          </a:xfrm>
        </p:spPr>
        <p:txBody>
          <a:bodyPr>
            <a:normAutofit/>
          </a:bodyPr>
          <a:lstStyle/>
          <a:p>
            <a:r>
              <a:rPr lang="es-MX" altLang="es-MX" sz="4000" dirty="0"/>
              <a:t>Enfoque de DESC en las políticas</a:t>
            </a:r>
            <a:endParaRPr lang="es-ES" altLang="es-MX" sz="4000" dirty="0"/>
          </a:p>
        </p:txBody>
      </p:sp>
      <p:sp>
        <p:nvSpPr>
          <p:cNvPr id="157699" name="Rectangle 3"/>
          <p:cNvSpPr>
            <a:spLocks noGrp="1" noChangeArrowheads="1"/>
          </p:cNvSpPr>
          <p:nvPr>
            <p:ph idx="1"/>
          </p:nvPr>
        </p:nvSpPr>
        <p:spPr>
          <a:xfrm>
            <a:off x="179512" y="1628800"/>
            <a:ext cx="8229600" cy="4525963"/>
          </a:xfrm>
        </p:spPr>
        <p:txBody>
          <a:bodyPr>
            <a:normAutofit/>
          </a:bodyPr>
          <a:lstStyle/>
          <a:p>
            <a:pPr algn="just">
              <a:lnSpc>
                <a:spcPct val="80000"/>
              </a:lnSpc>
            </a:pPr>
            <a:r>
              <a:rPr lang="es-MX" altLang="es-MX" dirty="0"/>
              <a:t>El enfoque de derechos humanos sociales refiere a aquellas condiciones de vida que cualquier miembro de una sociedad debería tener aseguradas en todo momento. </a:t>
            </a:r>
            <a:endParaRPr lang="es-MX" altLang="es-MX" dirty="0" smtClean="0"/>
          </a:p>
          <a:p>
            <a:pPr>
              <a:lnSpc>
                <a:spcPct val="80000"/>
              </a:lnSpc>
            </a:pPr>
            <a:endParaRPr lang="es-MX" altLang="es-MX" sz="1000" dirty="0"/>
          </a:p>
          <a:p>
            <a:pPr algn="just">
              <a:lnSpc>
                <a:spcPct val="80000"/>
              </a:lnSpc>
            </a:pPr>
            <a:r>
              <a:rPr lang="es-MX" altLang="es-MX" dirty="0"/>
              <a:t>Implica  colocar como objetivos del </a:t>
            </a:r>
            <a:r>
              <a:rPr lang="es-MX" altLang="es-MX" dirty="0" smtClean="0"/>
              <a:t>proyecto (plan) </a:t>
            </a:r>
            <a:r>
              <a:rPr lang="es-MX" altLang="es-MX" dirty="0"/>
              <a:t>nacional garantizar niveles esenciales y progresivos para toda la población de  alimentación suficiente y adecuada, de protección de la salud y de la seguridad social, de un medio ambiente sano, de un trabajo decente, de un ingreso digno, de educación, de vivienda adecuada, de beneficios de la cultura y del avance tecnológico, de un nivel de vida adecuado, entre otros. </a:t>
            </a:r>
          </a:p>
          <a:p>
            <a:pPr>
              <a:lnSpc>
                <a:spcPct val="80000"/>
              </a:lnSpc>
              <a:buFont typeface="Wingdings" pitchFamily="2" charset="2"/>
              <a:buNone/>
            </a:pPr>
            <a:endParaRPr lang="es-MX" altLang="es-MX" sz="2500" dirty="0"/>
          </a:p>
          <a:p>
            <a:pPr>
              <a:lnSpc>
                <a:spcPct val="80000"/>
              </a:lnSpc>
            </a:pPr>
            <a:endParaRPr lang="es-ES" altLang="es-MX" sz="2200" dirty="0"/>
          </a:p>
        </p:txBody>
      </p:sp>
      <p:pic>
        <p:nvPicPr>
          <p:cNvPr id="5"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8274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Título"/>
          <p:cNvSpPr>
            <a:spLocks noGrp="1"/>
          </p:cNvSpPr>
          <p:nvPr>
            <p:ph type="title" idx="4294967295"/>
          </p:nvPr>
        </p:nvSpPr>
        <p:spPr>
          <a:xfrm>
            <a:off x="107504" y="476672"/>
            <a:ext cx="8229600" cy="1143000"/>
          </a:xfrm>
        </p:spPr>
        <p:txBody>
          <a:bodyPr anchor="ctr"/>
          <a:lstStyle/>
          <a:p>
            <a:r>
              <a:rPr lang="es-MX" altLang="es-MX" sz="3600" dirty="0"/>
              <a:t>Transversalidad del enfoque de DDHH</a:t>
            </a:r>
          </a:p>
        </p:txBody>
      </p:sp>
      <p:sp>
        <p:nvSpPr>
          <p:cNvPr id="3" name="2 Marcador de contenido"/>
          <p:cNvSpPr>
            <a:spLocks noGrp="1"/>
          </p:cNvSpPr>
          <p:nvPr>
            <p:ph idx="4294967295"/>
          </p:nvPr>
        </p:nvSpPr>
        <p:spPr>
          <a:xfrm>
            <a:off x="179512" y="1700808"/>
            <a:ext cx="8229600" cy="4525962"/>
          </a:xfrm>
        </p:spPr>
        <p:txBody>
          <a:bodyPr>
            <a:normAutofit/>
          </a:bodyPr>
          <a:lstStyle/>
          <a:p>
            <a:pPr algn="just">
              <a:lnSpc>
                <a:spcPct val="80000"/>
              </a:lnSpc>
            </a:pPr>
            <a:r>
              <a:rPr lang="es-ES_tradnl" altLang="es-MX" dirty="0"/>
              <a:t>La incorporación del enfoque de derechos humanos en las políticas públicas</a:t>
            </a:r>
            <a:r>
              <a:rPr lang="es-ES" altLang="es-MX" dirty="0"/>
              <a:t> significa una transformación profunda en los objetivos mismos del proyecto nacional, centrándolos en los derechos humanos</a:t>
            </a:r>
          </a:p>
          <a:p>
            <a:pPr>
              <a:lnSpc>
                <a:spcPct val="80000"/>
              </a:lnSpc>
            </a:pPr>
            <a:endParaRPr lang="es-ES" altLang="es-MX" dirty="0"/>
          </a:p>
          <a:p>
            <a:pPr algn="just">
              <a:lnSpc>
                <a:spcPct val="80000"/>
              </a:lnSpc>
            </a:pPr>
            <a:r>
              <a:rPr lang="es-ES" altLang="es-MX" dirty="0"/>
              <a:t>Esto implica que cualquier tipo de acción pública planificada, incluyendo legislación, políticas y programas económicos, sociales políticos y culturales, previo a su puesta en práctica, debe ser  valorados por sus implicaciones para los derechos humanos.</a:t>
            </a:r>
          </a:p>
          <a:p>
            <a:pPr>
              <a:lnSpc>
                <a:spcPct val="80000"/>
              </a:lnSpc>
            </a:pPr>
            <a:endParaRPr lang="es-ES" altLang="es-MX" sz="2500" dirty="0"/>
          </a:p>
        </p:txBody>
      </p:sp>
      <p:pic>
        <p:nvPicPr>
          <p:cNvPr id="5"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770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54560"/>
            <a:ext cx="8229600" cy="2548879"/>
          </a:xfrm>
        </p:spPr>
        <p:txBody>
          <a:bodyPr>
            <a:normAutofit/>
          </a:bodyPr>
          <a:lstStyle/>
          <a:p>
            <a:pPr marL="0" indent="0" algn="ctr">
              <a:buNone/>
            </a:pPr>
            <a:r>
              <a:rPr lang="es-MX" sz="4800" dirty="0" smtClean="0">
                <a:solidFill>
                  <a:schemeClr val="tx2">
                    <a:lumMod val="75000"/>
                  </a:schemeClr>
                </a:solidFill>
              </a:rPr>
              <a:t>¿Qué son las políticas públicas y que es el tejido social?</a:t>
            </a:r>
            <a:endParaRPr lang="es-MX" sz="4800" dirty="0">
              <a:solidFill>
                <a:schemeClr val="tx2">
                  <a:lumMod val="75000"/>
                </a:schemeClr>
              </a:solidFill>
            </a:endParaRP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3025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ctrTitle"/>
          </p:nvPr>
        </p:nvSpPr>
        <p:spPr>
          <a:xfrm>
            <a:off x="952500" y="2924944"/>
            <a:ext cx="7239000" cy="3163887"/>
          </a:xfrm>
        </p:spPr>
        <p:txBody>
          <a:bodyPr>
            <a:noAutofit/>
          </a:bodyPr>
          <a:lstStyle/>
          <a:p>
            <a:pPr algn="just"/>
            <a:r>
              <a:rPr lang="es-MX" altLang="es-MX" sz="4400" dirty="0" smtClean="0">
                <a:solidFill>
                  <a:schemeClr val="tx2"/>
                </a:solidFill>
              </a:rPr>
              <a:t>Metodología para impulsar y verificar la incorporación del enfoque de DDHH en planes, programas, políticas, presupuestos y legislación.</a:t>
            </a:r>
            <a:r>
              <a:rPr lang="es-ES" altLang="es-MX" sz="4400" dirty="0" smtClean="0">
                <a:solidFill>
                  <a:schemeClr val="tx2"/>
                </a:solidFill>
              </a:rPr>
              <a:t/>
            </a:r>
            <a:br>
              <a:rPr lang="es-ES" altLang="es-MX" sz="4400" dirty="0" smtClean="0">
                <a:solidFill>
                  <a:schemeClr val="tx2"/>
                </a:solidFill>
              </a:rPr>
            </a:br>
            <a:endParaRPr lang="es-ES" altLang="es-MX" sz="44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9708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107504" y="404664"/>
            <a:ext cx="8229600" cy="1143000"/>
          </a:xfrm>
        </p:spPr>
        <p:txBody>
          <a:bodyPr anchor="ctr">
            <a:noAutofit/>
          </a:bodyPr>
          <a:lstStyle/>
          <a:p>
            <a:r>
              <a:rPr lang="es-ES" altLang="es-MX" sz="2600" dirty="0"/>
              <a:t>Políticas públicas con enfoque de derechos humanos</a:t>
            </a:r>
          </a:p>
        </p:txBody>
      </p:sp>
      <p:sp>
        <p:nvSpPr>
          <p:cNvPr id="161795" name="Rectangle 3"/>
          <p:cNvSpPr>
            <a:spLocks noGrp="1" noChangeArrowheads="1"/>
          </p:cNvSpPr>
          <p:nvPr>
            <p:ph type="body" idx="4294967295"/>
          </p:nvPr>
        </p:nvSpPr>
        <p:spPr>
          <a:xfrm>
            <a:off x="179512" y="1628800"/>
            <a:ext cx="8136904" cy="4525962"/>
          </a:xfrm>
        </p:spPr>
        <p:txBody>
          <a:bodyPr>
            <a:normAutofit/>
          </a:bodyPr>
          <a:lstStyle/>
          <a:p>
            <a:pPr algn="just">
              <a:lnSpc>
                <a:spcPct val="90000"/>
              </a:lnSpc>
            </a:pPr>
            <a:r>
              <a:rPr lang="es-ES" altLang="es-MX" dirty="0"/>
              <a:t>Significa garantizar el efectivo cumplimiento de los derechos humanos a través de la acción coordinada entre las instituciones del Estado, con la participación y cooperación  de la sociedad civil, diseñando e instrumentando políticas públicas que incorporen en sus objetivos el cumplimiento de las obligaciones del Estado.</a:t>
            </a:r>
          </a:p>
        </p:txBody>
      </p:sp>
      <p:pic>
        <p:nvPicPr>
          <p:cNvPr id="5"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8467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271463" y="548680"/>
            <a:ext cx="8229600" cy="1600200"/>
          </a:xfrm>
        </p:spPr>
        <p:txBody>
          <a:bodyPr>
            <a:normAutofit/>
          </a:bodyPr>
          <a:lstStyle/>
          <a:p>
            <a:pPr algn="just"/>
            <a:r>
              <a:rPr lang="es-MX" altLang="es-MX" sz="2800" dirty="0"/>
              <a:t>Metodología de verificación de incorporación del enfoque de DDHH</a:t>
            </a:r>
          </a:p>
        </p:txBody>
      </p:sp>
      <p:sp>
        <p:nvSpPr>
          <p:cNvPr id="171011" name="Rectangle 3"/>
          <p:cNvSpPr>
            <a:spLocks noGrp="1" noChangeArrowheads="1"/>
          </p:cNvSpPr>
          <p:nvPr>
            <p:ph idx="1"/>
          </p:nvPr>
        </p:nvSpPr>
        <p:spPr>
          <a:xfrm>
            <a:off x="179512" y="1916832"/>
            <a:ext cx="8229600" cy="4876800"/>
          </a:xfrm>
        </p:spPr>
        <p:txBody>
          <a:bodyPr>
            <a:normAutofit/>
          </a:bodyPr>
          <a:lstStyle/>
          <a:p>
            <a:pPr marL="476250" indent="-476250"/>
            <a:endParaRPr lang="es-ES_tradnl" altLang="es-MX" dirty="0"/>
          </a:p>
          <a:p>
            <a:pPr marL="476250" indent="-476250">
              <a:buFont typeface="Wingdings" pitchFamily="2" charset="2"/>
              <a:buAutoNum type="arabicPeriod"/>
            </a:pPr>
            <a:r>
              <a:rPr lang="es-ES_tradnl" altLang="es-MX" dirty="0"/>
              <a:t>Verificación y armonización legislativa</a:t>
            </a:r>
          </a:p>
          <a:p>
            <a:pPr marL="476250" indent="-476250" algn="just">
              <a:buFont typeface="Wingdings" pitchFamily="2" charset="2"/>
              <a:buAutoNum type="arabicPeriod"/>
            </a:pPr>
            <a:r>
              <a:rPr lang="es-MX" altLang="es-MX" dirty="0"/>
              <a:t>Revisión y análisis del marco programático, institucional y presupuestal</a:t>
            </a:r>
            <a:r>
              <a:rPr lang="es-ES_tradnl" altLang="es-MX" dirty="0"/>
              <a:t> </a:t>
            </a:r>
          </a:p>
          <a:p>
            <a:pPr marL="476250" indent="-476250">
              <a:buFont typeface="Wingdings" pitchFamily="2" charset="2"/>
              <a:buAutoNum type="arabicPeriod"/>
            </a:pPr>
            <a:r>
              <a:rPr lang="es-ES_tradnl" altLang="es-MX" dirty="0"/>
              <a:t>Diseño y cálculo de indicadores</a:t>
            </a:r>
          </a:p>
          <a:p>
            <a:pPr marL="476250" indent="-476250">
              <a:buFont typeface="Wingdings" pitchFamily="2" charset="2"/>
              <a:buAutoNum type="arabicPeriod"/>
            </a:pPr>
            <a:endParaRPr lang="es-ES_tradnl" altLang="es-MX" sz="3300" dirty="0"/>
          </a:p>
        </p:txBody>
      </p:sp>
      <p:pic>
        <p:nvPicPr>
          <p:cNvPr id="5"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5739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1 Título"/>
          <p:cNvSpPr>
            <a:spLocks noGrp="1"/>
          </p:cNvSpPr>
          <p:nvPr>
            <p:ph type="title"/>
          </p:nvPr>
        </p:nvSpPr>
        <p:spPr>
          <a:xfrm>
            <a:off x="251520" y="548680"/>
            <a:ext cx="8229600" cy="850900"/>
          </a:xfrm>
        </p:spPr>
        <p:txBody>
          <a:bodyPr>
            <a:normAutofit/>
          </a:bodyPr>
          <a:lstStyle/>
          <a:p>
            <a:pPr algn="just"/>
            <a:r>
              <a:rPr lang="es-MX" altLang="es-MX" sz="2400" dirty="0" smtClean="0"/>
              <a:t>1. Verificación del marco legislativo</a:t>
            </a:r>
            <a:endParaRPr lang="es-ES" sz="2400" dirty="0" smtClean="0"/>
          </a:p>
        </p:txBody>
      </p:sp>
      <p:sp>
        <p:nvSpPr>
          <p:cNvPr id="54274" name="2 Marcador de contenido"/>
          <p:cNvSpPr>
            <a:spLocks noGrp="1"/>
          </p:cNvSpPr>
          <p:nvPr>
            <p:ph idx="1"/>
          </p:nvPr>
        </p:nvSpPr>
        <p:spPr>
          <a:xfrm>
            <a:off x="107504" y="1628800"/>
            <a:ext cx="8229600" cy="4525962"/>
          </a:xfrm>
        </p:spPr>
        <p:txBody>
          <a:bodyPr>
            <a:normAutofit/>
          </a:bodyPr>
          <a:lstStyle/>
          <a:p>
            <a:pPr marL="457200" indent="-457200">
              <a:buFont typeface="Arial" charset="0"/>
              <a:buAutoNum type="arabicPeriod"/>
            </a:pPr>
            <a:r>
              <a:rPr lang="es-MX" dirty="0" smtClean="0"/>
              <a:t>Revisión y análisis comparativo del Marco legislativo de derechos humanos en la materia</a:t>
            </a:r>
          </a:p>
          <a:p>
            <a:pPr marL="457200" indent="-457200">
              <a:buFont typeface="Arial" charset="0"/>
              <a:buAutoNum type="arabicPeriod"/>
            </a:pPr>
            <a:endParaRPr lang="es-MX" dirty="0" smtClean="0"/>
          </a:p>
          <a:p>
            <a:pPr lvl="1"/>
            <a:r>
              <a:rPr lang="es-MX" sz="2400" dirty="0" smtClean="0"/>
              <a:t>Internacional (Pactos y protocolos principales)</a:t>
            </a:r>
          </a:p>
          <a:p>
            <a:pPr lvl="1">
              <a:buNone/>
            </a:pPr>
            <a:r>
              <a:rPr lang="es-MX" sz="2400" dirty="0" smtClean="0"/>
              <a:t> </a:t>
            </a:r>
          </a:p>
          <a:p>
            <a:pPr lvl="1"/>
            <a:r>
              <a:rPr lang="es-MX" sz="2400" dirty="0" smtClean="0"/>
              <a:t>Nacional (Constitución y leyes)</a:t>
            </a:r>
          </a:p>
          <a:p>
            <a:pPr lvl="1"/>
            <a:endParaRPr lang="es-MX" sz="2400" dirty="0" smtClean="0"/>
          </a:p>
          <a:p>
            <a:pPr lvl="1"/>
            <a:r>
              <a:rPr lang="es-MX" sz="2400" dirty="0" smtClean="0"/>
              <a:t>Estatal (Constitución estatal y leyes estatales)</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5633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a:xfrm>
            <a:off x="179512" y="836712"/>
            <a:ext cx="8229600" cy="1339552"/>
          </a:xfrm>
        </p:spPr>
        <p:txBody>
          <a:bodyPr>
            <a:noAutofit/>
          </a:bodyPr>
          <a:lstStyle/>
          <a:p>
            <a:pPr algn="just"/>
            <a:r>
              <a:rPr lang="es-MX" altLang="es-MX" sz="2400" dirty="0" smtClean="0"/>
              <a:t>2.</a:t>
            </a:r>
            <a:r>
              <a:rPr lang="es-MX" altLang="es-MX" sz="2400" b="1" dirty="0" smtClean="0"/>
              <a:t> </a:t>
            </a:r>
            <a:r>
              <a:rPr lang="es-MX" altLang="es-MX" sz="2400" dirty="0" smtClean="0"/>
              <a:t>Revisión y análisis del marco programático, institucional y presupuestal</a:t>
            </a:r>
            <a:endParaRPr lang="es-ES" sz="2400" dirty="0" smtClean="0"/>
          </a:p>
        </p:txBody>
      </p:sp>
      <p:sp>
        <p:nvSpPr>
          <p:cNvPr id="2" name="1 Marcador de contenido"/>
          <p:cNvSpPr>
            <a:spLocks noGrp="1"/>
          </p:cNvSpPr>
          <p:nvPr>
            <p:ph idx="1"/>
          </p:nvPr>
        </p:nvSpPr>
        <p:spPr>
          <a:xfrm>
            <a:off x="179512" y="2204864"/>
            <a:ext cx="8229600" cy="4876800"/>
          </a:xfrm>
        </p:spPr>
        <p:txBody>
          <a:bodyPr>
            <a:normAutofit/>
          </a:bodyPr>
          <a:lstStyle/>
          <a:p>
            <a:r>
              <a:rPr lang="es-MX" dirty="0" smtClean="0"/>
              <a:t>Plan Nacional de Desarrollo y Plan Estatal de Desarrollo</a:t>
            </a:r>
          </a:p>
          <a:p>
            <a:r>
              <a:rPr lang="es-MX" dirty="0" smtClean="0"/>
              <a:t>Programas sectoriales, estatales y territoriales</a:t>
            </a:r>
          </a:p>
          <a:p>
            <a:r>
              <a:rPr lang="es-MX" dirty="0" smtClean="0"/>
              <a:t>Planes y programas estatales</a:t>
            </a:r>
          </a:p>
          <a:p>
            <a:r>
              <a:rPr lang="es-MX" dirty="0" smtClean="0"/>
              <a:t>Programas operativos anuales</a:t>
            </a:r>
          </a:p>
          <a:p>
            <a:r>
              <a:rPr lang="es-MX" dirty="0" smtClean="0"/>
              <a:t>Atribuciones y funciones de Secretarías de Estado y Organismos públicos descentralizados</a:t>
            </a:r>
          </a:p>
          <a:p>
            <a:r>
              <a:rPr lang="es-MX" dirty="0" smtClean="0"/>
              <a:t>Nivel, evolución, origen y destino del presupuesto público</a:t>
            </a:r>
          </a:p>
          <a:p>
            <a:endParaRPr lang="es-MX" dirty="0"/>
          </a:p>
        </p:txBody>
      </p:sp>
      <p:pic>
        <p:nvPicPr>
          <p:cNvPr id="4"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84729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1 Título"/>
          <p:cNvSpPr>
            <a:spLocks noGrp="1"/>
          </p:cNvSpPr>
          <p:nvPr>
            <p:ph type="ctrTitle" idx="4294967295"/>
          </p:nvPr>
        </p:nvSpPr>
        <p:spPr>
          <a:xfrm>
            <a:off x="-1188640" y="790004"/>
            <a:ext cx="7626350" cy="525463"/>
          </a:xfrm>
        </p:spPr>
        <p:txBody>
          <a:bodyPr anchor="ctr">
            <a:noAutofit/>
          </a:bodyPr>
          <a:lstStyle/>
          <a:p>
            <a:r>
              <a:rPr lang="es-MX" altLang="es-MX" sz="2400" dirty="0"/>
              <a:t>3. Diseño y cálculo de indicadores</a:t>
            </a:r>
          </a:p>
        </p:txBody>
      </p:sp>
      <p:sp>
        <p:nvSpPr>
          <p:cNvPr id="188419" name="3 CuadroTexto"/>
          <p:cNvSpPr txBox="1">
            <a:spLocks noChangeArrowheads="1"/>
          </p:cNvSpPr>
          <p:nvPr/>
        </p:nvSpPr>
        <p:spPr bwMode="auto">
          <a:xfrm>
            <a:off x="179512" y="1052736"/>
            <a:ext cx="8208912"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Arial" charset="0"/>
                <a:cs typeface="Arial" charset="0"/>
              </a:defRPr>
            </a:lvl1pPr>
            <a:lvl2pPr marL="742950" indent="-285750">
              <a:defRPr sz="1600">
                <a:solidFill>
                  <a:schemeClr val="tx1"/>
                </a:solidFill>
                <a:latin typeface="Arial" charset="0"/>
                <a:cs typeface="Arial" charset="0"/>
              </a:defRPr>
            </a:lvl2pPr>
            <a:lvl3pPr marL="1143000" indent="-228600">
              <a:defRPr sz="1600">
                <a:solidFill>
                  <a:schemeClr val="tx1"/>
                </a:solidFill>
                <a:latin typeface="Arial" charset="0"/>
                <a:cs typeface="Arial" charset="0"/>
              </a:defRPr>
            </a:lvl3pPr>
            <a:lvl4pPr marL="1600200" indent="-228600">
              <a:defRPr sz="1600">
                <a:solidFill>
                  <a:schemeClr val="tx1"/>
                </a:solidFill>
                <a:latin typeface="Arial" charset="0"/>
                <a:cs typeface="Arial" charset="0"/>
              </a:defRPr>
            </a:lvl4pPr>
            <a:lvl5pPr marL="2057400" indent="-228600">
              <a:defRPr sz="1600">
                <a:solidFill>
                  <a:schemeClr val="tx1"/>
                </a:solidFill>
                <a:latin typeface="Arial" charset="0"/>
                <a:cs typeface="Arial" charset="0"/>
              </a:defRPr>
            </a:lvl5pPr>
            <a:lvl6pPr marL="2514600" indent="-228600" eaLnBrk="0" fontAlgn="base" hangingPunct="0">
              <a:spcBef>
                <a:spcPct val="0"/>
              </a:spcBef>
              <a:spcAft>
                <a:spcPct val="0"/>
              </a:spcAft>
              <a:defRPr sz="1600">
                <a:solidFill>
                  <a:schemeClr val="tx1"/>
                </a:solidFill>
                <a:latin typeface="Arial" charset="0"/>
                <a:cs typeface="Arial" charset="0"/>
              </a:defRPr>
            </a:lvl6pPr>
            <a:lvl7pPr marL="2971800" indent="-228600" eaLnBrk="0" fontAlgn="base" hangingPunct="0">
              <a:spcBef>
                <a:spcPct val="0"/>
              </a:spcBef>
              <a:spcAft>
                <a:spcPct val="0"/>
              </a:spcAft>
              <a:defRPr sz="1600">
                <a:solidFill>
                  <a:schemeClr val="tx1"/>
                </a:solidFill>
                <a:latin typeface="Arial" charset="0"/>
                <a:cs typeface="Arial" charset="0"/>
              </a:defRPr>
            </a:lvl7pPr>
            <a:lvl8pPr marL="3429000" indent="-228600" eaLnBrk="0" fontAlgn="base" hangingPunct="0">
              <a:spcBef>
                <a:spcPct val="0"/>
              </a:spcBef>
              <a:spcAft>
                <a:spcPct val="0"/>
              </a:spcAft>
              <a:defRPr sz="1600">
                <a:solidFill>
                  <a:schemeClr val="tx1"/>
                </a:solidFill>
                <a:latin typeface="Arial" charset="0"/>
                <a:cs typeface="Arial" charset="0"/>
              </a:defRPr>
            </a:lvl8pPr>
            <a:lvl9pPr marL="3886200" indent="-228600" eaLnBrk="0" fontAlgn="base" hangingPunct="0">
              <a:spcBef>
                <a:spcPct val="0"/>
              </a:spcBef>
              <a:spcAft>
                <a:spcPct val="0"/>
              </a:spcAft>
              <a:defRPr sz="1600">
                <a:solidFill>
                  <a:schemeClr val="tx1"/>
                </a:solidFill>
                <a:latin typeface="Arial" charset="0"/>
                <a:cs typeface="Arial" charset="0"/>
              </a:defRPr>
            </a:lvl9pPr>
          </a:lstStyle>
          <a:p>
            <a:pPr eaLnBrk="1" hangingPunct="1"/>
            <a:endParaRPr lang="es-MX" altLang="es-MX" sz="2000" dirty="0"/>
          </a:p>
          <a:p>
            <a:pPr algn="just" eaLnBrk="1" hangingPunct="1"/>
            <a:r>
              <a:rPr lang="es-MX" altLang="es-MX" sz="2400" dirty="0">
                <a:solidFill>
                  <a:schemeClr val="bg1">
                    <a:lumMod val="65000"/>
                  </a:schemeClr>
                </a:solidFill>
                <a:latin typeface="+mj-lt"/>
              </a:rPr>
              <a:t>Dimensiones/categorías de los indicadores</a:t>
            </a:r>
            <a:r>
              <a:rPr lang="es-MX" altLang="es-MX" sz="2400" dirty="0" smtClean="0">
                <a:solidFill>
                  <a:schemeClr val="bg1">
                    <a:lumMod val="65000"/>
                  </a:schemeClr>
                </a:solidFill>
                <a:latin typeface="+mj-lt"/>
              </a:rPr>
              <a:t>:</a:t>
            </a:r>
          </a:p>
          <a:p>
            <a:pPr algn="just" eaLnBrk="1" hangingPunct="1"/>
            <a:endParaRPr lang="es-MX" altLang="es-MX" sz="2400" dirty="0">
              <a:solidFill>
                <a:schemeClr val="bg1">
                  <a:lumMod val="65000"/>
                </a:schemeClr>
              </a:solidFill>
              <a:latin typeface="+mj-lt"/>
            </a:endParaRPr>
          </a:p>
          <a:p>
            <a:pPr algn="just" eaLnBrk="1" hangingPunct="1"/>
            <a:r>
              <a:rPr lang="es-MX" altLang="es-MX" sz="2400" b="1" dirty="0">
                <a:solidFill>
                  <a:schemeClr val="bg1">
                    <a:lumMod val="65000"/>
                  </a:schemeClr>
                </a:solidFill>
                <a:latin typeface="+mj-lt"/>
              </a:rPr>
              <a:t>1.Accesibilidad: </a:t>
            </a:r>
            <a:r>
              <a:rPr lang="es-MX" altLang="es-MX" sz="2400" dirty="0">
                <a:solidFill>
                  <a:schemeClr val="bg1">
                    <a:lumMod val="65000"/>
                  </a:schemeClr>
                </a:solidFill>
                <a:latin typeface="+mj-lt"/>
              </a:rPr>
              <a:t>Hacen referencia a que los establecimientos, bienes y servicios públicos en materia del derecho estén al alcance de todos física y económicamente. (demanda)</a:t>
            </a:r>
          </a:p>
          <a:p>
            <a:pPr algn="just" eaLnBrk="1" hangingPunct="1"/>
            <a:endParaRPr lang="es-MX" altLang="es-MX" sz="2400" dirty="0">
              <a:solidFill>
                <a:schemeClr val="bg1">
                  <a:lumMod val="65000"/>
                </a:schemeClr>
              </a:solidFill>
              <a:latin typeface="+mj-lt"/>
            </a:endParaRPr>
          </a:p>
          <a:p>
            <a:pPr algn="just" eaLnBrk="1" hangingPunct="1">
              <a:buFont typeface="Franklin Gothic Book" pitchFamily="34" charset="0"/>
              <a:buNone/>
            </a:pPr>
            <a:r>
              <a:rPr lang="es-MX" altLang="es-MX" sz="2400" b="1" dirty="0">
                <a:solidFill>
                  <a:schemeClr val="bg1">
                    <a:lumMod val="65000"/>
                  </a:schemeClr>
                </a:solidFill>
                <a:latin typeface="+mj-lt"/>
              </a:rPr>
              <a:t>2.Disponibilidad: </a:t>
            </a:r>
            <a:r>
              <a:rPr lang="es-MX" altLang="es-MX" sz="2400" dirty="0">
                <a:solidFill>
                  <a:schemeClr val="bg1">
                    <a:lumMod val="65000"/>
                  </a:schemeClr>
                </a:solidFill>
                <a:latin typeface="+mj-lt"/>
              </a:rPr>
              <a:t>Incluye aquellos indicadores que brindan  información sobre la existencia de infraestructura, bienes y servicios públicos relacionados con el derecho. (oferta</a:t>
            </a:r>
            <a:r>
              <a:rPr lang="es-MX" altLang="es-MX" sz="2400" dirty="0" smtClean="0">
                <a:solidFill>
                  <a:schemeClr val="bg1">
                    <a:lumMod val="65000"/>
                  </a:schemeClr>
                </a:solidFill>
                <a:latin typeface="+mj-lt"/>
              </a:rPr>
              <a:t>)</a:t>
            </a:r>
            <a:endParaRPr lang="es-MX" altLang="es-MX" sz="2400" dirty="0">
              <a:solidFill>
                <a:schemeClr val="bg1">
                  <a:lumMod val="65000"/>
                </a:schemeClr>
              </a:solidFill>
              <a:latin typeface="+mj-lt"/>
            </a:endParaRPr>
          </a:p>
        </p:txBody>
      </p:sp>
      <p:pic>
        <p:nvPicPr>
          <p:cNvPr id="5" name="Picture 3" descr="C:\Users\Comunicacion\Desktop\Logos 300 dpi\banda_de_aguja_inci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07445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51520" y="548680"/>
            <a:ext cx="8136904" cy="3416320"/>
          </a:xfrm>
          <a:prstGeom prst="rect">
            <a:avLst/>
          </a:prstGeom>
        </p:spPr>
        <p:txBody>
          <a:bodyPr wrap="square">
            <a:spAutoFit/>
          </a:bodyPr>
          <a:lstStyle/>
          <a:p>
            <a:pPr lvl="0" algn="just"/>
            <a:r>
              <a:rPr lang="es-MX" altLang="es-MX" sz="2400" b="1" dirty="0">
                <a:solidFill>
                  <a:prstClr val="white">
                    <a:lumMod val="65000"/>
                  </a:prstClr>
                </a:solidFill>
                <a:latin typeface="Century Gothic"/>
              </a:rPr>
              <a:t>3.</a:t>
            </a:r>
            <a:r>
              <a:rPr lang="es-MX" altLang="es-MX" sz="2400" dirty="0">
                <a:solidFill>
                  <a:prstClr val="white">
                    <a:lumMod val="65000"/>
                  </a:prstClr>
                </a:solidFill>
                <a:latin typeface="Century Gothic"/>
              </a:rPr>
              <a:t> </a:t>
            </a:r>
            <a:r>
              <a:rPr lang="es-MX" altLang="es-MX" sz="2400" b="1" dirty="0">
                <a:solidFill>
                  <a:prstClr val="white">
                    <a:lumMod val="65000"/>
                  </a:prstClr>
                </a:solidFill>
                <a:latin typeface="Century Gothic"/>
              </a:rPr>
              <a:t>Calidad:</a:t>
            </a:r>
            <a:r>
              <a:rPr lang="es-MX" altLang="es-MX" sz="2400" dirty="0">
                <a:solidFill>
                  <a:prstClr val="white">
                    <a:lumMod val="65000"/>
                  </a:prstClr>
                </a:solidFill>
                <a:latin typeface="Century Gothic"/>
              </a:rPr>
              <a:t> Permiten evaluar el estado de la infraestructura, bienes y servicios. </a:t>
            </a:r>
          </a:p>
          <a:p>
            <a:pPr lvl="0" algn="just"/>
            <a:endParaRPr lang="es-MX" altLang="es-MX" sz="2400" dirty="0">
              <a:solidFill>
                <a:prstClr val="white">
                  <a:lumMod val="65000"/>
                </a:prstClr>
              </a:solidFill>
              <a:latin typeface="Century Gothic"/>
            </a:endParaRPr>
          </a:p>
          <a:p>
            <a:pPr lvl="0" algn="just"/>
            <a:r>
              <a:rPr lang="es-MX" altLang="es-MX" sz="2400" dirty="0">
                <a:solidFill>
                  <a:prstClr val="white">
                    <a:lumMod val="65000"/>
                  </a:prstClr>
                </a:solidFill>
                <a:latin typeface="Century Gothic"/>
              </a:rPr>
              <a:t>4.</a:t>
            </a:r>
            <a:r>
              <a:rPr lang="es-MX" altLang="es-MX" sz="2400" b="1" dirty="0">
                <a:solidFill>
                  <a:prstClr val="white">
                    <a:lumMod val="65000"/>
                  </a:prstClr>
                </a:solidFill>
                <a:latin typeface="Century Gothic"/>
              </a:rPr>
              <a:t>Asequibilidad/aceptabilidad:</a:t>
            </a:r>
            <a:r>
              <a:rPr lang="es-MX" altLang="es-MX" sz="2400" dirty="0">
                <a:solidFill>
                  <a:prstClr val="white">
                    <a:lumMod val="65000"/>
                  </a:prstClr>
                </a:solidFill>
                <a:latin typeface="Century Gothic"/>
              </a:rPr>
              <a:t> Representan el estado que guardan las dimensiones del derecho en las poblaciones en mayor desventaja, ya sea por razones espaciales (urbano-rural), sociodemográficas (marginación –</a:t>
            </a:r>
            <a:r>
              <a:rPr lang="es-MX" altLang="es-MX" sz="2400" dirty="0" err="1">
                <a:solidFill>
                  <a:prstClr val="white">
                    <a:lumMod val="65000"/>
                  </a:prstClr>
                </a:solidFill>
                <a:latin typeface="Century Gothic"/>
              </a:rPr>
              <a:t>Conapo</a:t>
            </a:r>
            <a:r>
              <a:rPr lang="es-MX" altLang="es-MX" sz="2400" dirty="0">
                <a:solidFill>
                  <a:prstClr val="white">
                    <a:lumMod val="65000"/>
                  </a:prstClr>
                </a:solidFill>
                <a:latin typeface="Century Gothic"/>
              </a:rPr>
              <a:t>-, rezago social –</a:t>
            </a:r>
            <a:r>
              <a:rPr lang="es-MX" altLang="es-MX" sz="2400" dirty="0" err="1">
                <a:solidFill>
                  <a:prstClr val="white">
                    <a:lumMod val="65000"/>
                  </a:prstClr>
                </a:solidFill>
                <a:latin typeface="Century Gothic"/>
              </a:rPr>
              <a:t>Coneval</a:t>
            </a:r>
            <a:r>
              <a:rPr lang="es-MX" altLang="es-MX" sz="2400" dirty="0">
                <a:solidFill>
                  <a:prstClr val="white">
                    <a:lumMod val="65000"/>
                  </a:prstClr>
                </a:solidFill>
                <a:latin typeface="Century Gothic"/>
              </a:rPr>
              <a:t>), etnicidad.</a:t>
            </a:r>
          </a:p>
        </p:txBody>
      </p:sp>
      <p:pic>
        <p:nvPicPr>
          <p:cNvPr id="7"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9270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636912"/>
            <a:ext cx="7772400" cy="1087761"/>
          </a:xfrm>
        </p:spPr>
        <p:txBody>
          <a:bodyPr/>
          <a:lstStyle/>
          <a:p>
            <a:r>
              <a:rPr lang="es-MX" sz="4800" dirty="0" smtClean="0"/>
              <a:t>Tejido social</a:t>
            </a:r>
            <a:endParaRPr lang="es-MX" sz="4800" dirty="0"/>
          </a:p>
        </p:txBody>
      </p:sp>
      <p:pic>
        <p:nvPicPr>
          <p:cNvPr id="3"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3917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725470"/>
          </a:xfrm>
        </p:spPr>
        <p:txBody>
          <a:bodyPr>
            <a:noAutofit/>
          </a:bodyPr>
          <a:lstStyle/>
          <a:p>
            <a:r>
              <a:rPr lang="es-CL" sz="2800" dirty="0" smtClean="0"/>
              <a:t>Tejido Social  </a:t>
            </a:r>
            <a:endParaRPr lang="es-CL" sz="2800" dirty="0"/>
          </a:p>
        </p:txBody>
      </p:sp>
      <p:sp>
        <p:nvSpPr>
          <p:cNvPr id="3" name="2 Marcador de contenido"/>
          <p:cNvSpPr>
            <a:spLocks noGrp="1"/>
          </p:cNvSpPr>
          <p:nvPr>
            <p:ph idx="1"/>
          </p:nvPr>
        </p:nvSpPr>
        <p:spPr>
          <a:xfrm>
            <a:off x="179512" y="1628800"/>
            <a:ext cx="8229600" cy="4525963"/>
          </a:xfrm>
        </p:spPr>
        <p:txBody>
          <a:bodyPr>
            <a:noAutofit/>
          </a:bodyPr>
          <a:lstStyle/>
          <a:p>
            <a:pPr marL="0" indent="17463" algn="just">
              <a:buNone/>
            </a:pPr>
            <a:r>
              <a:rPr lang="es-ES_tradnl" dirty="0" smtClean="0">
                <a:latin typeface="+mn-lt"/>
              </a:rPr>
              <a:t>Es un conjunto articulado de redes personales, de categorías, de estructuras formales y funcionales, de iniciativas de asociación y de ayuda mutua en el interior de las sociedades; las que constituyen un activo para los individuos y la sociedad pues les permite ampliar sus opciones y oportunidades para mejorar su calidad de vida. </a:t>
            </a:r>
          </a:p>
          <a:p>
            <a:pPr marL="0" indent="17463" algn="just">
              <a:buNone/>
            </a:pPr>
            <a:r>
              <a:rPr lang="es-ES_tradnl" dirty="0">
                <a:latin typeface="+mn-lt"/>
              </a:rPr>
              <a:t> </a:t>
            </a:r>
            <a:r>
              <a:rPr lang="es-ES_tradnl" dirty="0" smtClean="0">
                <a:latin typeface="+mn-lt"/>
              </a:rPr>
              <a:t>  </a:t>
            </a:r>
          </a:p>
          <a:p>
            <a:pPr marL="0" indent="17463" algn="r">
              <a:buNone/>
            </a:pPr>
            <a:r>
              <a:rPr lang="es-ES_tradnl" dirty="0" smtClean="0">
                <a:latin typeface="+mn-lt"/>
              </a:rPr>
              <a:t>[Programa de las Naciones Unidas para el Desarrollo. PNUD]</a:t>
            </a:r>
            <a:endParaRPr lang="es-ES_tradnl" dirty="0">
              <a:latin typeface="+mn-lt"/>
            </a:endParaRP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14742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63488"/>
          </a:xfrm>
        </p:spPr>
        <p:txBody>
          <a:bodyPr/>
          <a:lstStyle/>
          <a:p>
            <a:r>
              <a:rPr lang="es-CL" sz="2800" dirty="0">
                <a:solidFill>
                  <a:srgbClr val="2F5897"/>
                </a:solidFill>
              </a:rPr>
              <a:t>Tejido Social </a:t>
            </a:r>
            <a:endParaRPr lang="es-MX" dirty="0"/>
          </a:p>
        </p:txBody>
      </p:sp>
      <p:sp>
        <p:nvSpPr>
          <p:cNvPr id="3" name="2 Marcador de contenido"/>
          <p:cNvSpPr>
            <a:spLocks noGrp="1"/>
          </p:cNvSpPr>
          <p:nvPr>
            <p:ph idx="1"/>
          </p:nvPr>
        </p:nvSpPr>
        <p:spPr>
          <a:xfrm>
            <a:off x="179512" y="1628800"/>
            <a:ext cx="8363272" cy="4925144"/>
          </a:xfrm>
        </p:spPr>
        <p:txBody>
          <a:bodyPr>
            <a:normAutofit/>
          </a:bodyPr>
          <a:lstStyle/>
          <a:p>
            <a:pPr algn="just"/>
            <a:r>
              <a:rPr lang="es-MX" dirty="0" smtClean="0"/>
              <a:t>Es el </a:t>
            </a:r>
            <a:r>
              <a:rPr lang="es-MX" dirty="0"/>
              <a:t>entramado de relaciones </a:t>
            </a:r>
            <a:r>
              <a:rPr lang="es-MX" dirty="0" smtClean="0"/>
              <a:t>cotidianas que </a:t>
            </a:r>
            <a:r>
              <a:rPr lang="es-MX" dirty="0"/>
              <a:t>implican a su vez relaciones de micro vínculos en un espacio local y </a:t>
            </a:r>
            <a:r>
              <a:rPr lang="es-MX" dirty="0" smtClean="0"/>
              <a:t>social determinado </a:t>
            </a:r>
            <a:r>
              <a:rPr lang="es-MX" dirty="0"/>
              <a:t>como lo es el barrio, donde sus habitantes (vecinos) como actores sociales aportan procesos de participación, organización, ciudadanía, democracia, </a:t>
            </a:r>
            <a:r>
              <a:rPr lang="es-MX" dirty="0" smtClean="0"/>
              <a:t>cultura</a:t>
            </a:r>
            <a:r>
              <a:rPr lang="es-MX" dirty="0"/>
              <a:t>, </a:t>
            </a:r>
            <a:r>
              <a:rPr lang="es-MX" dirty="0" smtClean="0"/>
              <a:t>recreación y </a:t>
            </a:r>
            <a:r>
              <a:rPr lang="es-MX" dirty="0"/>
              <a:t>capital social al relacionarse entre ellos para obtener algún fin </a:t>
            </a:r>
            <a:r>
              <a:rPr lang="es-MX" dirty="0" smtClean="0"/>
              <a:t>determinado y </a:t>
            </a:r>
            <a:r>
              <a:rPr lang="es-MX" dirty="0"/>
              <a:t>al interaccionar con su entorno y medio macro-social</a:t>
            </a:r>
            <a:r>
              <a:rPr lang="es-MX" dirty="0" smtClean="0"/>
              <a:t>»</a:t>
            </a:r>
          </a:p>
          <a:p>
            <a:pPr marL="0" indent="0" algn="just">
              <a:buNone/>
            </a:pPr>
            <a:endParaRPr lang="es-MX" dirty="0" smtClean="0"/>
          </a:p>
          <a:p>
            <a:pPr marL="0" indent="0" algn="r">
              <a:buNone/>
            </a:pPr>
            <a:r>
              <a:rPr lang="es-MX" sz="2000" dirty="0" smtClean="0"/>
              <a:t>(</a:t>
            </a:r>
            <a:r>
              <a:rPr lang="es-MX" sz="2000" dirty="0"/>
              <a:t>Castro y </a:t>
            </a:r>
            <a:r>
              <a:rPr lang="es-MX" sz="2000" dirty="0" err="1"/>
              <a:t>Gachon</a:t>
            </a:r>
            <a:r>
              <a:rPr lang="es-MX" sz="2000" dirty="0"/>
              <a:t> 2001</a:t>
            </a:r>
            <a:r>
              <a:rPr lang="es-MX" sz="2000" dirty="0" smtClean="0"/>
              <a:t>)</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619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457200" y="188640"/>
            <a:ext cx="8229600" cy="1267544"/>
          </a:xfrm>
        </p:spPr>
        <p:txBody>
          <a:bodyPr/>
          <a:lstStyle/>
          <a:p>
            <a:pPr algn="ctr"/>
            <a:r>
              <a:rPr lang="es-MX" dirty="0" smtClean="0"/>
              <a:t>Política Pública</a:t>
            </a:r>
          </a:p>
        </p:txBody>
      </p:sp>
      <p:sp>
        <p:nvSpPr>
          <p:cNvPr id="20482" name="Rectangle 3"/>
          <p:cNvSpPr>
            <a:spLocks noGrp="1"/>
          </p:cNvSpPr>
          <p:nvPr>
            <p:ph idx="1"/>
          </p:nvPr>
        </p:nvSpPr>
        <p:spPr>
          <a:xfrm>
            <a:off x="457200" y="1556792"/>
            <a:ext cx="8229600" cy="3744416"/>
          </a:xfrm>
        </p:spPr>
        <p:txBody>
          <a:bodyPr>
            <a:normAutofit/>
          </a:bodyPr>
          <a:lstStyle/>
          <a:p>
            <a:pPr algn="just"/>
            <a:r>
              <a:rPr lang="es-MX" dirty="0" smtClean="0"/>
              <a:t>“Pública” quiere decir mucho más que “civil”</a:t>
            </a:r>
          </a:p>
          <a:p>
            <a:pPr algn="just">
              <a:buNone/>
            </a:pPr>
            <a:endParaRPr lang="es-MX" sz="1000" dirty="0" smtClean="0"/>
          </a:p>
          <a:p>
            <a:pPr algn="just"/>
            <a:r>
              <a:rPr lang="es-MX" dirty="0" smtClean="0"/>
              <a:t>Y mucho más que “gubernamental”</a:t>
            </a:r>
          </a:p>
          <a:p>
            <a:pPr algn="just">
              <a:buNone/>
            </a:pPr>
            <a:endParaRPr lang="es-MX" sz="1000" dirty="0" smtClean="0"/>
          </a:p>
          <a:p>
            <a:pPr algn="just"/>
            <a:r>
              <a:rPr lang="es-MX" dirty="0" smtClean="0"/>
              <a:t>Tarea colectiva que incorpora conjunta y corresponsable la iniciativa social y gubernamental</a:t>
            </a:r>
          </a:p>
          <a:p>
            <a:pPr algn="just">
              <a:buNone/>
            </a:pPr>
            <a:endParaRPr lang="es-MX" sz="1000" dirty="0" smtClean="0"/>
          </a:p>
          <a:p>
            <a:pPr algn="just"/>
            <a:r>
              <a:rPr lang="es-MX" dirty="0" smtClean="0"/>
              <a:t>Racionalidad político-administrativa resulta de un aprendizaje colectivo</a:t>
            </a:r>
          </a:p>
          <a:p>
            <a:pPr algn="just">
              <a:buNone/>
            </a:pPr>
            <a:endParaRPr lang="es-MX" sz="1000" dirty="0" smtClean="0"/>
          </a:p>
          <a:p>
            <a:pPr marL="64008" indent="0" algn="r">
              <a:buNone/>
            </a:pPr>
            <a:r>
              <a:rPr lang="es-MX" sz="1800" dirty="0" smtClean="0"/>
              <a:t>(Luis F. Aguilar Villanueva)</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18592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63488"/>
          </a:xfrm>
        </p:spPr>
        <p:txBody>
          <a:bodyPr/>
          <a:lstStyle/>
          <a:p>
            <a:r>
              <a:rPr lang="es-CL" sz="2800" dirty="0">
                <a:solidFill>
                  <a:srgbClr val="2F5897"/>
                </a:solidFill>
              </a:rPr>
              <a:t>Tejido Social </a:t>
            </a:r>
            <a:endParaRPr lang="es-MX" dirty="0"/>
          </a:p>
        </p:txBody>
      </p:sp>
      <p:sp>
        <p:nvSpPr>
          <p:cNvPr id="3" name="2 Marcador de contenido"/>
          <p:cNvSpPr>
            <a:spLocks noGrp="1"/>
          </p:cNvSpPr>
          <p:nvPr>
            <p:ph idx="1"/>
          </p:nvPr>
        </p:nvSpPr>
        <p:spPr>
          <a:xfrm>
            <a:off x="179512" y="1628800"/>
            <a:ext cx="8229600" cy="4876800"/>
          </a:xfrm>
        </p:spPr>
        <p:txBody>
          <a:bodyPr>
            <a:normAutofit/>
          </a:bodyPr>
          <a:lstStyle/>
          <a:p>
            <a:pPr algn="just"/>
            <a:r>
              <a:rPr lang="es-MX" dirty="0" smtClean="0"/>
              <a:t>Es como una </a:t>
            </a:r>
            <a:r>
              <a:rPr lang="es-MX" dirty="0"/>
              <a:t>malla o una red bastante tupida que en algunos puntos está rota o </a:t>
            </a:r>
            <a:r>
              <a:rPr lang="es-MX" dirty="0" smtClean="0"/>
              <a:t>desconectada y </a:t>
            </a:r>
            <a:r>
              <a:rPr lang="es-MX" dirty="0"/>
              <a:t>en otras se agolpan relaciones de cotidianidad» (Torres 1995</a:t>
            </a:r>
            <a:r>
              <a:rPr lang="es-MX" dirty="0" smtClean="0"/>
              <a:t>)</a:t>
            </a:r>
          </a:p>
          <a:p>
            <a:endParaRPr lang="es-MX"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60832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691480"/>
          </a:xfrm>
        </p:spPr>
        <p:txBody>
          <a:bodyPr/>
          <a:lstStyle/>
          <a:p>
            <a:r>
              <a:rPr lang="es-MX" sz="2800" dirty="0"/>
              <a:t>Tejido social (SSP, 2011)</a:t>
            </a:r>
          </a:p>
        </p:txBody>
      </p:sp>
      <p:sp>
        <p:nvSpPr>
          <p:cNvPr id="3" name="2 Marcador de contenido"/>
          <p:cNvSpPr>
            <a:spLocks noGrp="1"/>
          </p:cNvSpPr>
          <p:nvPr>
            <p:ph idx="1"/>
          </p:nvPr>
        </p:nvSpPr>
        <p:spPr>
          <a:xfrm>
            <a:off x="251520" y="1628800"/>
            <a:ext cx="8229600" cy="4525963"/>
          </a:xfrm>
        </p:spPr>
        <p:txBody>
          <a:bodyPr>
            <a:normAutofit fontScale="85000" lnSpcReduction="10000"/>
          </a:bodyPr>
          <a:lstStyle/>
          <a:p>
            <a:pPr algn="just"/>
            <a:r>
              <a:rPr lang="es-MX" sz="2600" dirty="0"/>
              <a:t>La fortaleza del tejido social es sinónimo de solidaridad y de respeto a los derechos de todos los miembros del grupo y la condición necesaria para construir un ambiente propicio para la creación de metas comunes y beneficiosas para las grandes mayorías nacionales. </a:t>
            </a:r>
            <a:endParaRPr lang="es-MX" sz="2600" dirty="0" smtClean="0"/>
          </a:p>
          <a:p>
            <a:pPr marL="0" indent="0" algn="just">
              <a:buNone/>
            </a:pPr>
            <a:endParaRPr lang="es-MX" sz="1200" dirty="0" smtClean="0"/>
          </a:p>
          <a:p>
            <a:pPr algn="just"/>
            <a:r>
              <a:rPr lang="es-MX" sz="2600" dirty="0" smtClean="0"/>
              <a:t>Su debilitamiento es producto de los sentimientos de indefensión, agobio y miedo que surgen de amenazas –reales o imaginarias– que generan reacciones adversas a la cohesión social (cambios de hábitos, cambio en las condiciones de seguridad, crisis económicas, sociales o de valores, etc.) y se traducen como miedo al "otro", a los diferentes, o bien como actitudes de estar permanentemente a la defensiva. </a:t>
            </a:r>
          </a:p>
          <a:p>
            <a:pPr algn="just"/>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3773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764704"/>
            <a:ext cx="8229600" cy="691480"/>
          </a:xfrm>
        </p:spPr>
        <p:txBody>
          <a:bodyPr/>
          <a:lstStyle/>
          <a:p>
            <a:r>
              <a:rPr lang="es-MX" sz="2800" dirty="0"/>
              <a:t>Tejido social (SSP, 2011)</a:t>
            </a:r>
          </a:p>
        </p:txBody>
      </p:sp>
      <p:sp>
        <p:nvSpPr>
          <p:cNvPr id="3" name="2 Marcador de contenido"/>
          <p:cNvSpPr>
            <a:spLocks noGrp="1"/>
          </p:cNvSpPr>
          <p:nvPr>
            <p:ph idx="1"/>
          </p:nvPr>
        </p:nvSpPr>
        <p:spPr>
          <a:xfrm>
            <a:off x="457200" y="1600200"/>
            <a:ext cx="8363272" cy="5069160"/>
          </a:xfrm>
        </p:spPr>
        <p:txBody>
          <a:bodyPr>
            <a:noAutofit/>
          </a:bodyPr>
          <a:lstStyle/>
          <a:p>
            <a:pPr algn="just"/>
            <a:r>
              <a:rPr lang="es-MX" dirty="0"/>
              <a:t>Numerosos autores coinciden en identificar a la inseguridad como un medio para el debilitamiento del tejido social. </a:t>
            </a:r>
            <a:endParaRPr lang="es-MX" dirty="0" smtClean="0"/>
          </a:p>
          <a:p>
            <a:pPr algn="just"/>
            <a:endParaRPr lang="es-MX" sz="1000" dirty="0" smtClean="0"/>
          </a:p>
          <a:p>
            <a:pPr algn="just"/>
            <a:r>
              <a:rPr lang="es-MX" dirty="0" smtClean="0"/>
              <a:t>Además </a:t>
            </a:r>
            <a:r>
              <a:rPr lang="es-MX" dirty="0"/>
              <a:t>de deteriorar la calidad de vida, la inseguridad genera una sensación de incertidumbre e indefensión que se ahonda al paso del tiempo, obligando a los ciudadanos a hacer conciencia </a:t>
            </a:r>
            <a:r>
              <a:rPr lang="es-MX" i="1" dirty="0"/>
              <a:t>“del otro” </a:t>
            </a:r>
            <a:r>
              <a:rPr lang="es-MX" dirty="0"/>
              <a:t>como diferente, al que hay que temerle o con el que no es bueno asociarse o, peor aún, con el que no es adecuado tener lazos amistosos o solidarios que puedan comprometer</a:t>
            </a:r>
            <a:r>
              <a:rPr lang="es-MX" dirty="0" smtClean="0"/>
              <a:t>.</a:t>
            </a:r>
            <a:endParaRPr lang="es-MX" dirty="0"/>
          </a:p>
        </p:txBody>
      </p:sp>
      <p:pic>
        <p:nvPicPr>
          <p:cNvPr id="5"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60133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908720"/>
            <a:ext cx="8229600" cy="4525963"/>
          </a:xfrm>
        </p:spPr>
        <p:txBody>
          <a:bodyPr/>
          <a:lstStyle/>
          <a:p>
            <a:pPr lvl="0" algn="just"/>
            <a:r>
              <a:rPr lang="es-MX" dirty="0">
                <a:solidFill>
                  <a:prstClr val="black">
                    <a:lumMod val="50000"/>
                    <a:lumOff val="50000"/>
                  </a:prstClr>
                </a:solidFill>
              </a:rPr>
              <a:t>Que la inseguridad, provoca que las familias cambien sus hábitos de esparcimiento, que los individuos cambien sus formas de participación social e, incluso, que los empresarios revisen sus tradicionales formas de distribución de productos. </a:t>
            </a:r>
          </a:p>
          <a:p>
            <a:endParaRPr lang="es-MX" dirty="0"/>
          </a:p>
        </p:txBody>
      </p:sp>
      <p:pic>
        <p:nvPicPr>
          <p:cNvPr id="8"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5937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63488"/>
          </a:xfrm>
        </p:spPr>
        <p:txBody>
          <a:bodyPr/>
          <a:lstStyle/>
          <a:p>
            <a:r>
              <a:rPr lang="es-MX" sz="2800" dirty="0"/>
              <a:t>Ruptura del tejido social</a:t>
            </a:r>
          </a:p>
        </p:txBody>
      </p:sp>
      <p:sp>
        <p:nvSpPr>
          <p:cNvPr id="3" name="2 Marcador de contenido"/>
          <p:cNvSpPr>
            <a:spLocks noGrp="1"/>
          </p:cNvSpPr>
          <p:nvPr>
            <p:ph idx="1"/>
          </p:nvPr>
        </p:nvSpPr>
        <p:spPr>
          <a:xfrm>
            <a:off x="179512" y="1628800"/>
            <a:ext cx="8229600" cy="4525963"/>
          </a:xfrm>
        </p:spPr>
        <p:txBody>
          <a:bodyPr/>
          <a:lstStyle/>
          <a:p>
            <a:pPr algn="just"/>
            <a:r>
              <a:rPr lang="es-ES" dirty="0"/>
              <a:t>El número de personas y familias afectadas por las violencias en México ha venido creciendo aceleradamente y exige una revisión profunda de los enfoques y objetivos de los  programas sociales que se están aplicando, centrados principalmente en la reducción de la pobreza o en brindar asistencia social. </a:t>
            </a:r>
            <a:endParaRPr lang="es-MX" dirty="0"/>
          </a:p>
          <a:p>
            <a:pPr marL="0" indent="0" algn="r">
              <a:buNone/>
            </a:pPr>
            <a:r>
              <a:rPr lang="es-MX" sz="2000" dirty="0" smtClean="0"/>
              <a:t>(Clara </a:t>
            </a:r>
            <a:r>
              <a:rPr lang="es-MX" sz="2000" dirty="0" err="1" smtClean="0"/>
              <a:t>Jusidman</a:t>
            </a:r>
            <a:r>
              <a:rPr lang="es-MX" sz="2000" dirty="0" smtClean="0"/>
              <a:t>)</a:t>
            </a:r>
            <a:endParaRPr lang="es-MX" sz="20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20298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63488"/>
          </a:xfrm>
        </p:spPr>
        <p:txBody>
          <a:bodyPr/>
          <a:lstStyle/>
          <a:p>
            <a:r>
              <a:rPr lang="es-MX" sz="2800" dirty="0" smtClean="0"/>
              <a:t>Ruptura del tejido social</a:t>
            </a:r>
            <a:endParaRPr lang="es-MX" sz="2800" dirty="0"/>
          </a:p>
        </p:txBody>
      </p:sp>
      <p:sp>
        <p:nvSpPr>
          <p:cNvPr id="3" name="2 Marcador de contenido"/>
          <p:cNvSpPr>
            <a:spLocks noGrp="1"/>
          </p:cNvSpPr>
          <p:nvPr>
            <p:ph idx="1"/>
          </p:nvPr>
        </p:nvSpPr>
        <p:spPr>
          <a:xfrm>
            <a:off x="179512" y="1628800"/>
            <a:ext cx="8229600" cy="4525963"/>
          </a:xfrm>
        </p:spPr>
        <p:txBody>
          <a:bodyPr>
            <a:normAutofit/>
          </a:bodyPr>
          <a:lstStyle/>
          <a:p>
            <a:pPr algn="just"/>
            <a:r>
              <a:rPr lang="es-ES" dirty="0"/>
              <a:t>La criminalidad y la delincuencia nos están obligando a buscar cómo restituimos o construimos las capacidades personales y sociales que permitían ejercer un control social sobre los conflictos y enfrentar las amenazas de manera que la vida social transcurría esencialmente de manera pacífica. </a:t>
            </a:r>
          </a:p>
          <a:p>
            <a:pPr marL="0" indent="0" algn="r">
              <a:buNone/>
            </a:pPr>
            <a:r>
              <a:rPr lang="es-ES" sz="2000" dirty="0" smtClean="0"/>
              <a:t>(Clara </a:t>
            </a:r>
            <a:r>
              <a:rPr lang="es-ES" sz="2000" dirty="0" err="1" smtClean="0"/>
              <a:t>Jusidman</a:t>
            </a:r>
            <a:r>
              <a:rPr lang="es-ES" sz="2000" dirty="0" smtClean="0"/>
              <a:t>)</a:t>
            </a:r>
            <a:endParaRPr lang="es-MX" sz="2000" dirty="0"/>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16084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6712"/>
            <a:ext cx="8229600" cy="619472"/>
          </a:xfrm>
        </p:spPr>
        <p:txBody>
          <a:bodyPr/>
          <a:lstStyle/>
          <a:p>
            <a:r>
              <a:rPr lang="es-MX" sz="2800" dirty="0"/>
              <a:t>Ruptura del tejido social</a:t>
            </a:r>
          </a:p>
        </p:txBody>
      </p:sp>
      <p:sp>
        <p:nvSpPr>
          <p:cNvPr id="3" name="2 Marcador de contenido"/>
          <p:cNvSpPr>
            <a:spLocks noGrp="1"/>
          </p:cNvSpPr>
          <p:nvPr>
            <p:ph idx="1"/>
          </p:nvPr>
        </p:nvSpPr>
        <p:spPr>
          <a:xfrm>
            <a:off x="179512" y="1628800"/>
            <a:ext cx="8507288" cy="5141168"/>
          </a:xfrm>
        </p:spPr>
        <p:txBody>
          <a:bodyPr>
            <a:noAutofit/>
          </a:bodyPr>
          <a:lstStyle/>
          <a:p>
            <a:pPr algn="just"/>
            <a:r>
              <a:rPr lang="es-ES" dirty="0"/>
              <a:t>La ruptura del tejido social coloca en mayor riesgo a aquellos grupos de población que se encuentran en proceso de crecimiento y desarrollo y que requieren del cuidado, afecto y de la protección y orientación de otras personas como son los niños y las niñas, los y las adolescentes y  jóvenes. Las mujeres que muchas veces se ven limitadas en su crecimiento personal o que han sufrido maltrato, se vuelven también un grupo en riesgo. </a:t>
            </a:r>
            <a:endParaRPr lang="es-MX" dirty="0"/>
          </a:p>
          <a:p>
            <a:pPr marL="0" indent="0" algn="just">
              <a:buNone/>
            </a:pPr>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29140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908720"/>
            <a:ext cx="8229600" cy="4525963"/>
          </a:xfrm>
        </p:spPr>
        <p:txBody>
          <a:bodyPr>
            <a:normAutofit fontScale="92500" lnSpcReduction="10000"/>
          </a:bodyPr>
          <a:lstStyle/>
          <a:p>
            <a:pPr lvl="0" algn="just"/>
            <a:r>
              <a:rPr lang="es-ES" dirty="0">
                <a:solidFill>
                  <a:prstClr val="black">
                    <a:lumMod val="50000"/>
                    <a:lumOff val="50000"/>
                  </a:prstClr>
                </a:solidFill>
              </a:rPr>
              <a:t>Si no se desarrollan los sistemas y programas sociales para apoyarlos, cuidarlos, muchas veces orientarlos, brindarles afecto, comprensión, empatía, sentido de pertenencia, identidad y reconocimiento como personas valiosas, y con ello del valor de la persona y de la vida humana, pueden buscarlas incorporándose a organizaciones o grupos de distinto tipo y que suelen suplir las carencias de desarrollo </a:t>
            </a:r>
            <a:r>
              <a:rPr lang="es-ES" dirty="0" err="1">
                <a:solidFill>
                  <a:prstClr val="black">
                    <a:lumMod val="50000"/>
                    <a:lumOff val="50000"/>
                  </a:prstClr>
                </a:solidFill>
              </a:rPr>
              <a:t>psicoafectivo</a:t>
            </a:r>
            <a:r>
              <a:rPr lang="es-ES" dirty="0">
                <a:solidFill>
                  <a:prstClr val="black">
                    <a:lumMod val="50000"/>
                    <a:lumOff val="50000"/>
                  </a:prstClr>
                </a:solidFill>
              </a:rPr>
              <a:t> en forma positiva como pueden ser algunas bandas o pandillas o bien, conducirlos a relaciones negativas de explotación, dependencia o incluso, a situaciones de autodestrucción, como las adicciones o el suicidio</a:t>
            </a:r>
            <a:r>
              <a:rPr lang="es-ES" dirty="0" smtClean="0">
                <a:solidFill>
                  <a:prstClr val="black">
                    <a:lumMod val="50000"/>
                    <a:lumOff val="50000"/>
                  </a:prstClr>
                </a:solidFill>
              </a:rPr>
              <a:t>.</a:t>
            </a:r>
          </a:p>
          <a:p>
            <a:pPr lvl="0" algn="just"/>
            <a:endParaRPr lang="es-ES" dirty="0">
              <a:solidFill>
                <a:prstClr val="black">
                  <a:lumMod val="50000"/>
                  <a:lumOff val="50000"/>
                </a:prstClr>
              </a:solidFill>
            </a:endParaRPr>
          </a:p>
          <a:p>
            <a:pPr marL="0" lvl="0" indent="0" algn="r">
              <a:buNone/>
            </a:pPr>
            <a:r>
              <a:rPr lang="es-ES" sz="2200" dirty="0">
                <a:solidFill>
                  <a:prstClr val="black">
                    <a:lumMod val="50000"/>
                    <a:lumOff val="50000"/>
                  </a:prstClr>
                </a:solidFill>
              </a:rPr>
              <a:t>(Clara Jusidman)</a:t>
            </a:r>
            <a:endParaRPr lang="es-MX" sz="2200" dirty="0">
              <a:solidFill>
                <a:prstClr val="black">
                  <a:lumMod val="50000"/>
                  <a:lumOff val="50000"/>
                </a:prstClr>
              </a:solidFill>
            </a:endParaRP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56599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835496"/>
          </a:xfrm>
        </p:spPr>
        <p:txBody>
          <a:bodyPr/>
          <a:lstStyle/>
          <a:p>
            <a:r>
              <a:rPr lang="es-MX" sz="2800" dirty="0"/>
              <a:t>Ruptura del tejido social</a:t>
            </a:r>
          </a:p>
        </p:txBody>
      </p:sp>
      <p:sp>
        <p:nvSpPr>
          <p:cNvPr id="3" name="2 Marcador de contenido"/>
          <p:cNvSpPr>
            <a:spLocks noGrp="1"/>
          </p:cNvSpPr>
          <p:nvPr>
            <p:ph idx="1"/>
          </p:nvPr>
        </p:nvSpPr>
        <p:spPr>
          <a:xfrm>
            <a:off x="179512" y="1484784"/>
            <a:ext cx="8496944" cy="4968552"/>
          </a:xfrm>
        </p:spPr>
        <p:txBody>
          <a:bodyPr>
            <a:noAutofit/>
          </a:bodyPr>
          <a:lstStyle/>
          <a:p>
            <a:pPr algn="just"/>
            <a:r>
              <a:rPr lang="es-ES" sz="1800" dirty="0"/>
              <a:t>La profundización de la pobreza, la desigualdad, la exclusión y la discriminación, especialmente en contextos urbanos donde las personas se miran y encuentran en las calles, centros comerciales, transporte, etc. contribuyen también a crear distancia, resentimiento, enojo, desconfianza entre las personas socioeconómica, física o culturalmente diferentes. </a:t>
            </a:r>
            <a:endParaRPr lang="es-ES" sz="1800" dirty="0" smtClean="0"/>
          </a:p>
          <a:p>
            <a:endParaRPr lang="es-ES" sz="1000" dirty="0" smtClean="0"/>
          </a:p>
          <a:p>
            <a:pPr algn="just"/>
            <a:r>
              <a:rPr lang="es-ES" sz="1800" dirty="0" smtClean="0"/>
              <a:t>Las </a:t>
            </a:r>
            <a:r>
              <a:rPr lang="es-ES" sz="1800" dirty="0"/>
              <a:t>personas </a:t>
            </a:r>
            <a:r>
              <a:rPr lang="es-ES" sz="1800" dirty="0" smtClean="0"/>
              <a:t>se distancian cuando </a:t>
            </a:r>
            <a:r>
              <a:rPr lang="es-ES" sz="1800" dirty="0"/>
              <a:t>hay conductas de las “clases superiores” </a:t>
            </a:r>
            <a:r>
              <a:rPr lang="es-ES" sz="1800" dirty="0" smtClean="0"/>
              <a:t>que </a:t>
            </a:r>
            <a:r>
              <a:rPr lang="es-ES" sz="1800" dirty="0"/>
              <a:t>muestran el desprecio que sienten por los diferentes con actos en la vida cotidiana como es tratar mal a las personas que sirven en un restaurante, manejan un taxi o hacen el aseo de lugares públicos o a los policías, soldados y vigilantes o simplemente, a las personas cuyas vestimentas y tono de piel difieren del blanco, o que profesan una religión o hablan una lengua distinta a la propia. </a:t>
            </a:r>
            <a:endParaRPr lang="es-ES" sz="1800" dirty="0" smtClean="0"/>
          </a:p>
          <a:p>
            <a:pPr marL="0" indent="0" algn="r">
              <a:buNone/>
            </a:pPr>
            <a:r>
              <a:rPr lang="es-ES" sz="1800" dirty="0" smtClean="0"/>
              <a:t>(Clara Jusidman)</a:t>
            </a:r>
            <a:endParaRPr lang="es-MX" sz="18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6866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691480"/>
          </a:xfrm>
        </p:spPr>
        <p:txBody>
          <a:bodyPr/>
          <a:lstStyle/>
          <a:p>
            <a:r>
              <a:rPr lang="es-MX" sz="2800" dirty="0"/>
              <a:t>Ruptura del tejido social</a:t>
            </a:r>
          </a:p>
        </p:txBody>
      </p:sp>
      <p:sp>
        <p:nvSpPr>
          <p:cNvPr id="3" name="2 Marcador de contenido"/>
          <p:cNvSpPr>
            <a:spLocks noGrp="1"/>
          </p:cNvSpPr>
          <p:nvPr>
            <p:ph idx="1"/>
          </p:nvPr>
        </p:nvSpPr>
        <p:spPr>
          <a:xfrm>
            <a:off x="179512" y="1628800"/>
            <a:ext cx="8784976" cy="5400600"/>
          </a:xfrm>
        </p:spPr>
        <p:txBody>
          <a:bodyPr>
            <a:normAutofit/>
          </a:bodyPr>
          <a:lstStyle/>
          <a:p>
            <a:pPr algn="just"/>
            <a:r>
              <a:rPr lang="es-MX" b="1" dirty="0" smtClean="0">
                <a:solidFill>
                  <a:schemeClr val="bg1">
                    <a:lumMod val="65000"/>
                  </a:schemeClr>
                </a:solidFill>
              </a:rPr>
              <a:t>El </a:t>
            </a:r>
            <a:r>
              <a:rPr lang="es-MX" b="1" dirty="0">
                <a:solidFill>
                  <a:schemeClr val="bg1">
                    <a:lumMod val="65000"/>
                  </a:schemeClr>
                </a:solidFill>
              </a:rPr>
              <a:t>tejido social </a:t>
            </a:r>
            <a:r>
              <a:rPr lang="es-MX" dirty="0">
                <a:solidFill>
                  <a:schemeClr val="bg1">
                    <a:lumMod val="65000"/>
                  </a:schemeClr>
                </a:solidFill>
              </a:rPr>
              <a:t>sustentado en las relaciones de reciprocidad, solidaridad y protección de los seres humanos en los ámbitos familiares, escolares, del trabajo, </a:t>
            </a:r>
            <a:r>
              <a:rPr lang="es-MX" dirty="0" smtClean="0">
                <a:solidFill>
                  <a:schemeClr val="bg1">
                    <a:lumMod val="65000"/>
                  </a:schemeClr>
                </a:solidFill>
              </a:rPr>
              <a:t>comunitarios</a:t>
            </a:r>
            <a:r>
              <a:rPr lang="es-MX" dirty="0">
                <a:solidFill>
                  <a:schemeClr val="bg1">
                    <a:lumMod val="65000"/>
                  </a:schemeClr>
                </a:solidFill>
              </a:rPr>
              <a:t>, vecinales y de las organizaciones de distinto tipo </a:t>
            </a:r>
            <a:r>
              <a:rPr lang="es-MX" dirty="0" smtClean="0">
                <a:solidFill>
                  <a:schemeClr val="bg1">
                    <a:lumMod val="65000"/>
                  </a:schemeClr>
                </a:solidFill>
              </a:rPr>
              <a:t>(religiosas</a:t>
            </a:r>
            <a:r>
              <a:rPr lang="es-MX" dirty="0">
                <a:solidFill>
                  <a:schemeClr val="bg1">
                    <a:lumMod val="65000"/>
                  </a:schemeClr>
                </a:solidFill>
              </a:rPr>
              <a:t>, políticas, sindicales, empresariales, deportivas, etc.) </a:t>
            </a:r>
            <a:r>
              <a:rPr lang="es-MX" b="1" dirty="0">
                <a:solidFill>
                  <a:schemeClr val="bg1">
                    <a:lumMod val="65000"/>
                  </a:schemeClr>
                </a:solidFill>
              </a:rPr>
              <a:t>se ha venido fracturando como consecuencia de cambios muy rápidos de la tecnología y de los mercados. </a:t>
            </a:r>
            <a:endParaRPr lang="es-MX" b="1" dirty="0" smtClean="0">
              <a:solidFill>
                <a:schemeClr val="bg1">
                  <a:lumMod val="65000"/>
                </a:schemeClr>
              </a:solidFill>
            </a:endParaRPr>
          </a:p>
          <a:p>
            <a:pPr algn="just"/>
            <a:endParaRPr lang="es-MX" b="1"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0629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223628" y="404664"/>
            <a:ext cx="6696744" cy="1037977"/>
          </a:xfrm>
        </p:spPr>
        <p:txBody>
          <a:bodyPr/>
          <a:lstStyle/>
          <a:p>
            <a:pPr algn="ctr"/>
            <a:r>
              <a:rPr lang="es-US" sz="5400" dirty="0" smtClean="0"/>
              <a:t>Políticas públicas</a:t>
            </a:r>
            <a:endParaRPr lang="es-MX" sz="5400" dirty="0"/>
          </a:p>
        </p:txBody>
      </p:sp>
      <p:graphicFrame>
        <p:nvGraphicFramePr>
          <p:cNvPr id="4" name="3 Diagrama"/>
          <p:cNvGraphicFramePr/>
          <p:nvPr>
            <p:extLst>
              <p:ext uri="{D42A27DB-BD31-4B8C-83A1-F6EECF244321}">
                <p14:modId xmlns:p14="http://schemas.microsoft.com/office/powerpoint/2010/main" val="288858479"/>
              </p:ext>
            </p:extLst>
          </p:nvPr>
        </p:nvGraphicFramePr>
        <p:xfrm>
          <a:off x="827584" y="1556792"/>
          <a:ext cx="7488832"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39160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620688"/>
            <a:ext cx="8229600" cy="4525963"/>
          </a:xfrm>
        </p:spPr>
        <p:txBody>
          <a:bodyPr>
            <a:normAutofit fontScale="55000" lnSpcReduction="20000"/>
          </a:bodyPr>
          <a:lstStyle/>
          <a:p>
            <a:pPr lvl="0" algn="just"/>
            <a:r>
              <a:rPr lang="es-MX" sz="3100" dirty="0">
                <a:solidFill>
                  <a:prstClr val="black">
                    <a:lumMod val="50000"/>
                    <a:lumOff val="50000"/>
                  </a:prstClr>
                </a:solidFill>
              </a:rPr>
              <a:t>Estos cambios están creando</a:t>
            </a:r>
            <a:r>
              <a:rPr lang="es-MX" sz="3100" dirty="0" smtClean="0">
                <a:solidFill>
                  <a:prstClr val="black">
                    <a:lumMod val="50000"/>
                    <a:lumOff val="50000"/>
                  </a:prstClr>
                </a:solidFill>
              </a:rPr>
              <a:t>:</a:t>
            </a:r>
          </a:p>
          <a:p>
            <a:pPr lvl="0" algn="just"/>
            <a:endParaRPr lang="es-MX" sz="3100" dirty="0">
              <a:solidFill>
                <a:prstClr val="black">
                  <a:lumMod val="50000"/>
                  <a:lumOff val="50000"/>
                </a:prstClr>
              </a:solidFill>
            </a:endParaRPr>
          </a:p>
          <a:p>
            <a:pPr lvl="1" algn="just"/>
            <a:r>
              <a:rPr lang="es-MX" sz="2900" dirty="0" smtClean="0">
                <a:solidFill>
                  <a:prstClr val="black">
                    <a:lumMod val="50000"/>
                    <a:lumOff val="50000"/>
                  </a:prstClr>
                </a:solidFill>
              </a:rPr>
              <a:t>Nuevas </a:t>
            </a:r>
            <a:r>
              <a:rPr lang="es-MX" sz="2900" dirty="0">
                <a:solidFill>
                  <a:prstClr val="black">
                    <a:lumMod val="50000"/>
                    <a:lumOff val="50000"/>
                  </a:prstClr>
                </a:solidFill>
              </a:rPr>
              <a:t>modalidades de relaciones sociales a través de las redes informáticas, por ejemplo</a:t>
            </a:r>
            <a:r>
              <a:rPr lang="es-MX" sz="2900" dirty="0" smtClean="0">
                <a:solidFill>
                  <a:prstClr val="black">
                    <a:lumMod val="50000"/>
                    <a:lumOff val="50000"/>
                  </a:prstClr>
                </a:solidFill>
              </a:rPr>
              <a:t>.</a:t>
            </a:r>
          </a:p>
          <a:p>
            <a:pPr marL="457200" lvl="1" indent="0" algn="just">
              <a:buNone/>
            </a:pPr>
            <a:r>
              <a:rPr lang="es-MX" sz="2900" dirty="0" smtClean="0">
                <a:solidFill>
                  <a:prstClr val="black">
                    <a:lumMod val="50000"/>
                    <a:lumOff val="50000"/>
                  </a:prstClr>
                </a:solidFill>
              </a:rPr>
              <a:t> </a:t>
            </a:r>
            <a:endParaRPr lang="es-MX" sz="2900" dirty="0">
              <a:solidFill>
                <a:prstClr val="black">
                  <a:lumMod val="50000"/>
                  <a:lumOff val="50000"/>
                </a:prstClr>
              </a:solidFill>
            </a:endParaRPr>
          </a:p>
          <a:p>
            <a:pPr lvl="1" algn="just"/>
            <a:r>
              <a:rPr lang="es-MX" sz="2900" dirty="0">
                <a:solidFill>
                  <a:prstClr val="black">
                    <a:lumMod val="50000"/>
                    <a:lumOff val="50000"/>
                  </a:prstClr>
                </a:solidFill>
              </a:rPr>
              <a:t>Amplían enormemente el espectro de personas con las que es posible entrar en contacto virtualmente, pero no físicamente. </a:t>
            </a:r>
            <a:endParaRPr lang="es-MX" sz="2900" dirty="0" smtClean="0">
              <a:solidFill>
                <a:prstClr val="black">
                  <a:lumMod val="50000"/>
                  <a:lumOff val="50000"/>
                </a:prstClr>
              </a:solidFill>
            </a:endParaRPr>
          </a:p>
          <a:p>
            <a:pPr marL="457200" lvl="1" indent="0" algn="just">
              <a:buNone/>
            </a:pPr>
            <a:endParaRPr lang="es-MX" sz="1800" dirty="0">
              <a:solidFill>
                <a:prstClr val="black">
                  <a:lumMod val="50000"/>
                  <a:lumOff val="50000"/>
                </a:prstClr>
              </a:solidFill>
            </a:endParaRPr>
          </a:p>
          <a:p>
            <a:pPr lvl="1" algn="just"/>
            <a:r>
              <a:rPr lang="es-MX" sz="2900" dirty="0">
                <a:solidFill>
                  <a:prstClr val="black">
                    <a:lumMod val="50000"/>
                    <a:lumOff val="50000"/>
                  </a:prstClr>
                </a:solidFill>
              </a:rPr>
              <a:t>Plantean oportunidades pero también riesgos pues modifican el uso del tiempo de las personas que muchas veces prefieren estar en las redes que convivir o platicar directamente con su familia o sus amigos y recrear relaciones directas de empatía, afecto, disfrute compartido. </a:t>
            </a:r>
            <a:endParaRPr lang="es-MX" sz="2900" dirty="0" smtClean="0">
              <a:solidFill>
                <a:prstClr val="black">
                  <a:lumMod val="50000"/>
                  <a:lumOff val="50000"/>
                </a:prstClr>
              </a:solidFill>
            </a:endParaRPr>
          </a:p>
          <a:p>
            <a:pPr lvl="1" algn="just"/>
            <a:endParaRPr lang="es-MX" sz="1800" dirty="0">
              <a:solidFill>
                <a:prstClr val="black">
                  <a:lumMod val="50000"/>
                  <a:lumOff val="50000"/>
                </a:prstClr>
              </a:solidFill>
            </a:endParaRPr>
          </a:p>
          <a:p>
            <a:pPr lvl="1" algn="just"/>
            <a:r>
              <a:rPr lang="es-MX" sz="2900" dirty="0">
                <a:solidFill>
                  <a:prstClr val="black">
                    <a:lumMod val="50000"/>
                    <a:lumOff val="50000"/>
                  </a:prstClr>
                </a:solidFill>
              </a:rPr>
              <a:t>las llamadas “redes sociales”  permiten y alientan la exposición de información personal e incluso íntima, frente a un mundo de extraños, sin pensar en los posibles riesgos pues subyace la idea de que al no hacerlo personalmente, hay cierta protección.  </a:t>
            </a:r>
          </a:p>
          <a:p>
            <a:pPr marL="0" lvl="0" indent="0" algn="r">
              <a:buNone/>
            </a:pPr>
            <a:endParaRPr lang="es-MX" sz="3100" dirty="0" smtClean="0">
              <a:solidFill>
                <a:prstClr val="black">
                  <a:lumMod val="50000"/>
                  <a:lumOff val="50000"/>
                </a:prstClr>
              </a:solidFill>
            </a:endParaRPr>
          </a:p>
          <a:p>
            <a:pPr marL="0" lvl="0" indent="0" algn="r">
              <a:buNone/>
            </a:pPr>
            <a:r>
              <a:rPr lang="es-MX" sz="3100" dirty="0" smtClean="0">
                <a:solidFill>
                  <a:prstClr val="black">
                    <a:lumMod val="50000"/>
                    <a:lumOff val="50000"/>
                  </a:prstClr>
                </a:solidFill>
              </a:rPr>
              <a:t>(</a:t>
            </a:r>
            <a:r>
              <a:rPr lang="es-MX" sz="3100" dirty="0">
                <a:solidFill>
                  <a:prstClr val="black">
                    <a:lumMod val="50000"/>
                    <a:lumOff val="50000"/>
                  </a:prstClr>
                </a:solidFill>
              </a:rPr>
              <a:t>Clara Jusidman)</a:t>
            </a: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0278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36712"/>
            <a:ext cx="8229600" cy="619472"/>
          </a:xfrm>
        </p:spPr>
        <p:txBody>
          <a:bodyPr/>
          <a:lstStyle/>
          <a:p>
            <a:r>
              <a:rPr lang="es-MX" sz="2800" dirty="0"/>
              <a:t>Ruptura del tejido social</a:t>
            </a:r>
          </a:p>
        </p:txBody>
      </p:sp>
      <p:sp>
        <p:nvSpPr>
          <p:cNvPr id="3" name="2 Marcador de contenido"/>
          <p:cNvSpPr>
            <a:spLocks noGrp="1"/>
          </p:cNvSpPr>
          <p:nvPr>
            <p:ph idx="1"/>
          </p:nvPr>
        </p:nvSpPr>
        <p:spPr>
          <a:xfrm>
            <a:off x="215516" y="1484784"/>
            <a:ext cx="8712968" cy="5517232"/>
          </a:xfrm>
        </p:spPr>
        <p:txBody>
          <a:bodyPr>
            <a:normAutofit/>
          </a:bodyPr>
          <a:lstStyle/>
          <a:p>
            <a:pPr algn="just"/>
            <a:r>
              <a:rPr lang="es-ES" sz="1800" dirty="0"/>
              <a:t>La flexibilidad y la incertidumbre que caracteriza a los mercados provocan una gran  inseguridad en las personas respecto de  su trabajo, sus ingresos y su patrimonio. Determinan su creciente movilidad en el territorio y en paralelo con el aumento de la violencia, van aislando al individuo o encerrándolo en su vivienda y en su familia  nuclear</a:t>
            </a:r>
            <a:r>
              <a:rPr lang="es-ES" sz="1800" dirty="0" smtClean="0"/>
              <a:t>.</a:t>
            </a:r>
            <a:r>
              <a:rPr lang="es-ES" sz="1800" dirty="0"/>
              <a:t> </a:t>
            </a:r>
            <a:endParaRPr lang="es-ES" sz="1800" dirty="0" smtClean="0"/>
          </a:p>
          <a:p>
            <a:pPr algn="just"/>
            <a:endParaRPr lang="es-MX" sz="1800" dirty="0"/>
          </a:p>
          <a:p>
            <a:pPr algn="just"/>
            <a:r>
              <a:rPr lang="es-ES" sz="1800" dirty="0"/>
              <a:t>Muchas  personas ya no se mantienen por largos periodos en los mismos trabajos, en las mismas zonas de vivienda, en las mismas escuelas; migran y se mueven en búsqueda de mejores oportunidades de ingreso y de trabajo y por lo tanto, terminan relaciones y crean nuevas. </a:t>
            </a:r>
            <a:endParaRPr lang="es-ES" sz="1800" dirty="0" smtClean="0"/>
          </a:p>
          <a:p>
            <a:pPr algn="just"/>
            <a:endParaRPr lang="es-ES" sz="1800" dirty="0" smtClean="0"/>
          </a:p>
          <a:p>
            <a:pPr algn="just"/>
            <a:r>
              <a:rPr lang="es-ES" sz="1800" dirty="0"/>
              <a:t>Las migraciones de miembros específicos de los grupos familiares adultos hombres o mujeres, hijos o hijas jóvenes cambian las estructuras familiares y se generan nuevos tipos de relaciones al interior de las familias. </a:t>
            </a:r>
            <a:endParaRPr lang="es-ES" sz="1800" dirty="0" smtClean="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85328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548680"/>
            <a:ext cx="8229600" cy="4525963"/>
          </a:xfrm>
        </p:spPr>
        <p:txBody>
          <a:bodyPr/>
          <a:lstStyle/>
          <a:p>
            <a:pPr lvl="0" algn="just"/>
            <a:endParaRPr lang="es-ES" sz="1000" dirty="0">
              <a:solidFill>
                <a:prstClr val="black">
                  <a:lumMod val="50000"/>
                  <a:lumOff val="50000"/>
                </a:prstClr>
              </a:solidFill>
            </a:endParaRPr>
          </a:p>
          <a:p>
            <a:pPr lvl="0" algn="just"/>
            <a:r>
              <a:rPr lang="es-ES" sz="1800" dirty="0">
                <a:solidFill>
                  <a:prstClr val="black">
                    <a:lumMod val="50000"/>
                    <a:lumOff val="50000"/>
                  </a:prstClr>
                </a:solidFill>
              </a:rPr>
              <a:t>Un ejemplo, son las  llamadas familias “donas” en las que conviven abuelos con nietos pues padre y madre han migrado; o familias formadas sólo por los hijos adolescentes y niños o niñas pequeños. </a:t>
            </a:r>
            <a:endParaRPr lang="es-MX" sz="1800" dirty="0">
              <a:solidFill>
                <a:prstClr val="black">
                  <a:lumMod val="50000"/>
                  <a:lumOff val="50000"/>
                </a:prstClr>
              </a:solidFill>
            </a:endParaRPr>
          </a:p>
          <a:p>
            <a:pPr marL="0" lvl="0" indent="0">
              <a:buNone/>
            </a:pPr>
            <a:endParaRPr lang="es-ES" sz="1800" dirty="0">
              <a:solidFill>
                <a:prstClr val="black">
                  <a:lumMod val="50000"/>
                  <a:lumOff val="50000"/>
                </a:prstClr>
              </a:solidFill>
            </a:endParaRPr>
          </a:p>
          <a:p>
            <a:pPr marL="0" lvl="0" indent="0" algn="r">
              <a:buNone/>
            </a:pPr>
            <a:r>
              <a:rPr lang="es-ES" sz="1800" dirty="0">
                <a:solidFill>
                  <a:prstClr val="black">
                    <a:lumMod val="50000"/>
                    <a:lumOff val="50000"/>
                  </a:prstClr>
                </a:solidFill>
              </a:rPr>
              <a:t>(Clara Jusidman)</a:t>
            </a:r>
            <a:endParaRPr lang="es-MX" sz="1800" dirty="0">
              <a:solidFill>
                <a:prstClr val="black">
                  <a:lumMod val="50000"/>
                  <a:lumOff val="50000"/>
                </a:prstClr>
              </a:solidFill>
            </a:endParaRP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1721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92696"/>
            <a:ext cx="8229600" cy="763488"/>
          </a:xfrm>
        </p:spPr>
        <p:txBody>
          <a:bodyPr>
            <a:normAutofit fontScale="90000"/>
          </a:bodyPr>
          <a:lstStyle/>
          <a:p>
            <a:r>
              <a:rPr lang="es-MX" sz="2800" dirty="0" smtClean="0"/>
              <a:t>Fortalecimiento y reconstrucción del tejido social</a:t>
            </a:r>
            <a:endParaRPr lang="es-MX" sz="2800" dirty="0"/>
          </a:p>
        </p:txBody>
      </p:sp>
      <p:sp>
        <p:nvSpPr>
          <p:cNvPr id="3" name="2 Marcador de contenido"/>
          <p:cNvSpPr>
            <a:spLocks noGrp="1"/>
          </p:cNvSpPr>
          <p:nvPr>
            <p:ph idx="1"/>
          </p:nvPr>
        </p:nvSpPr>
        <p:spPr>
          <a:xfrm>
            <a:off x="457200" y="1600200"/>
            <a:ext cx="8363272" cy="4695824"/>
          </a:xfrm>
        </p:spPr>
        <p:txBody>
          <a:bodyPr>
            <a:normAutofit fontScale="92500" lnSpcReduction="10000"/>
          </a:bodyPr>
          <a:lstStyle/>
          <a:p>
            <a:pPr algn="just"/>
            <a:r>
              <a:rPr lang="es-MX" sz="2100" dirty="0" smtClean="0"/>
              <a:t>Los esfuerzos </a:t>
            </a:r>
            <a:r>
              <a:rPr lang="es-MX" sz="2100" dirty="0"/>
              <a:t>para fortalecer el tejido social demandan de acciones complejas  de diversa índole al menos en cuatro contextos</a:t>
            </a:r>
            <a:r>
              <a:rPr lang="es-MX" sz="2100" dirty="0" smtClean="0"/>
              <a:t>:</a:t>
            </a:r>
          </a:p>
          <a:p>
            <a:pPr marL="514350" indent="-514350" algn="just">
              <a:buAutoNum type="arabicPeriod"/>
            </a:pPr>
            <a:r>
              <a:rPr lang="es-MX" sz="2100" dirty="0"/>
              <a:t>L</a:t>
            </a:r>
            <a:r>
              <a:rPr lang="es-MX" sz="2100" dirty="0" smtClean="0"/>
              <a:t>a </a:t>
            </a:r>
            <a:r>
              <a:rPr lang="es-MX" sz="2100" dirty="0"/>
              <a:t>preservación y protección de aquellos espacios o ambientes donde aún se mantiene un importante tejido social, que  protege y da seguridad a las personas que participan en ellos. </a:t>
            </a:r>
            <a:endParaRPr lang="es-MX" sz="2100" dirty="0" smtClean="0"/>
          </a:p>
          <a:p>
            <a:pPr marL="514350" indent="-514350" algn="just">
              <a:buAutoNum type="arabicPeriod"/>
            </a:pPr>
            <a:r>
              <a:rPr lang="es-ES" sz="2100" dirty="0"/>
              <a:t>A</a:t>
            </a:r>
            <a:r>
              <a:rPr lang="es-ES" sz="2100" dirty="0" smtClean="0"/>
              <a:t>poyar </a:t>
            </a:r>
            <a:r>
              <a:rPr lang="es-ES" sz="2100" dirty="0"/>
              <a:t>la absorción positiva de cambios en comunidades que teniendo un fuerte tejido social se están viendo afectadas por nuevas actividades económicas, por el ingreso de poblaciones migrantes, o la emigración de ciertos grupos de población como son los jóvenes.</a:t>
            </a:r>
            <a:endParaRPr lang="es-MX" sz="2100" dirty="0"/>
          </a:p>
          <a:p>
            <a:pPr marL="514350" indent="-514350" algn="just">
              <a:buAutoNum type="arabicPeriod"/>
            </a:pPr>
            <a:r>
              <a:rPr lang="es-ES" sz="2100" dirty="0"/>
              <a:t>D</a:t>
            </a:r>
            <a:r>
              <a:rPr lang="es-ES" sz="2100" dirty="0" smtClean="0"/>
              <a:t>esarrollar </a:t>
            </a:r>
            <a:r>
              <a:rPr lang="es-ES" sz="2100" dirty="0"/>
              <a:t>tejido social en comunidades formadas por </a:t>
            </a:r>
            <a:r>
              <a:rPr lang="es-ES" sz="2100" dirty="0" smtClean="0"/>
              <a:t>personas </a:t>
            </a:r>
            <a:r>
              <a:rPr lang="es-ES" sz="2100" dirty="0"/>
              <a:t>provenientes de diversos </a:t>
            </a:r>
            <a:r>
              <a:rPr lang="es-ES" sz="2100" dirty="0" smtClean="0"/>
              <a:t>territorios.</a:t>
            </a:r>
          </a:p>
          <a:p>
            <a:pPr marL="514350" indent="-514350" algn="just">
              <a:buAutoNum type="arabicPeriod"/>
            </a:pPr>
            <a:r>
              <a:rPr lang="es-ES" sz="2100" dirty="0"/>
              <a:t>R</a:t>
            </a:r>
            <a:r>
              <a:rPr lang="es-ES" sz="2100" dirty="0" smtClean="0"/>
              <a:t>ecomponer</a:t>
            </a:r>
            <a:r>
              <a:rPr lang="es-ES" sz="2100" dirty="0"/>
              <a:t>, fortalecer o desarrollar tejido social en territorios afectados por la violencia criminal y delincuencial</a:t>
            </a:r>
            <a:r>
              <a:rPr lang="es-ES" sz="2100" dirty="0" smtClean="0"/>
              <a:t>.</a:t>
            </a:r>
          </a:p>
          <a:p>
            <a:pPr marL="0" indent="0" algn="just">
              <a:buNone/>
            </a:pPr>
            <a:r>
              <a:rPr lang="es-ES" sz="2100" dirty="0" smtClean="0"/>
              <a:t>Clara </a:t>
            </a:r>
            <a:r>
              <a:rPr lang="es-ES" sz="2100" dirty="0" err="1" smtClean="0"/>
              <a:t>Jusidman</a:t>
            </a:r>
            <a:endParaRPr lang="es-ES" sz="2100" dirty="0" smtClean="0"/>
          </a:p>
          <a:p>
            <a:pPr marL="0" indent="0" algn="just">
              <a:buNone/>
            </a:pPr>
            <a:endParaRPr lang="es-MX" sz="2100" dirty="0" smtClean="0"/>
          </a:p>
          <a:p>
            <a:pPr marL="514350" indent="-514350">
              <a:buAutoNum type="arabicPeriod"/>
            </a:pPr>
            <a:endParaRPr lang="es-MX" dirty="0" smtClean="0"/>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389719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620688"/>
            <a:ext cx="8229600" cy="835496"/>
          </a:xfrm>
        </p:spPr>
        <p:txBody>
          <a:bodyPr>
            <a:noAutofit/>
          </a:bodyPr>
          <a:lstStyle/>
          <a:p>
            <a:pPr algn="just">
              <a:lnSpc>
                <a:spcPct val="115000"/>
              </a:lnSpc>
              <a:spcAft>
                <a:spcPts val="0"/>
              </a:spcAft>
            </a:pPr>
            <a:r>
              <a:rPr lang="es-MX" sz="1800" dirty="0">
                <a:effectLst/>
                <a:latin typeface="Calibri"/>
                <a:ea typeface="Calibri"/>
                <a:cs typeface="Times New Roman"/>
              </a:rPr>
              <a:t>1. La preservación y protección de aquellos espacios o ambientes donde aún se mantiene un importante tejido social, que  protege y da seguridad a las personas que participan en ellos.</a:t>
            </a:r>
          </a:p>
        </p:txBody>
      </p:sp>
      <p:sp>
        <p:nvSpPr>
          <p:cNvPr id="3" name="2 Marcador de contenido"/>
          <p:cNvSpPr>
            <a:spLocks noGrp="1"/>
          </p:cNvSpPr>
          <p:nvPr>
            <p:ph idx="1"/>
          </p:nvPr>
        </p:nvSpPr>
        <p:spPr>
          <a:xfrm>
            <a:off x="179512" y="1700808"/>
            <a:ext cx="8435280" cy="4704184"/>
          </a:xfrm>
        </p:spPr>
        <p:txBody>
          <a:bodyPr>
            <a:normAutofit/>
          </a:bodyPr>
          <a:lstStyle/>
          <a:p>
            <a:pPr algn="just"/>
            <a:r>
              <a:rPr lang="es-MX" sz="1700" dirty="0"/>
              <a:t>I</a:t>
            </a:r>
            <a:r>
              <a:rPr lang="es-MX" sz="1700" dirty="0" smtClean="0"/>
              <a:t>mpedir </a:t>
            </a:r>
            <a:r>
              <a:rPr lang="es-MX" sz="1700" dirty="0"/>
              <a:t>que acciones de los gobiernos o de agentes privados, económicos o criminales, atenten contra la vida comunitaria, contra las actividades económicas e inclusive religiosas y culturales que dan sustento a ese tejido social y generan fuertes identidades. </a:t>
            </a:r>
          </a:p>
          <a:p>
            <a:pPr algn="just"/>
            <a:r>
              <a:rPr lang="es-MX" sz="1700" dirty="0" smtClean="0"/>
              <a:t>Es </a:t>
            </a:r>
            <a:r>
              <a:rPr lang="es-MX" sz="1700" dirty="0"/>
              <a:t>el caso de las comunidades y pueblos indios como los de </a:t>
            </a:r>
            <a:r>
              <a:rPr lang="es-MX" sz="1700" dirty="0" err="1" smtClean="0"/>
              <a:t>Wirikuta</a:t>
            </a:r>
            <a:r>
              <a:rPr lang="es-MX" sz="1700" dirty="0"/>
              <a:t>, </a:t>
            </a:r>
            <a:r>
              <a:rPr lang="es-MX" sz="1700" dirty="0" err="1"/>
              <a:t>Cherán</a:t>
            </a:r>
            <a:r>
              <a:rPr lang="es-MX" sz="1700" dirty="0"/>
              <a:t> y </a:t>
            </a:r>
            <a:r>
              <a:rPr lang="es-MX" sz="1700" dirty="0" err="1"/>
              <a:t>Ostula</a:t>
            </a:r>
            <a:r>
              <a:rPr lang="es-MX" sz="1700" dirty="0"/>
              <a:t> crecientemente acosadas para sustraerles sus recursos del subsuelo, de agua, bosques o sus tierras; afectar sus usos y costumbres o destruir sus sitios sagrados. </a:t>
            </a:r>
          </a:p>
          <a:p>
            <a:pPr algn="just"/>
            <a:r>
              <a:rPr lang="es-MX" sz="1700" dirty="0"/>
              <a:t>El tejido social como elemento protector de las vidas, personas y del patrimonio comunitario es fuerte en las comunidades indígenas. </a:t>
            </a:r>
            <a:endParaRPr lang="es-MX" sz="1700" dirty="0" smtClean="0"/>
          </a:p>
          <a:p>
            <a:pPr algn="just"/>
            <a:r>
              <a:rPr lang="es-MX" sz="1700" dirty="0" smtClean="0"/>
              <a:t>El </a:t>
            </a:r>
            <a:r>
              <a:rPr lang="es-MX" sz="1700" dirty="0"/>
              <a:t>acoso de empresas mineras por ejemplo y su alianza con criminales, o el interés por sus tierras para la producción de estupefacientes o como paso de las drogas,  ha colocado a varias comunidades en situaciones de alto riesgo y ha generado la pérdida de muchas </a:t>
            </a:r>
            <a:r>
              <a:rPr lang="es-MX" sz="1700" dirty="0" smtClean="0"/>
              <a:t>vidas. </a:t>
            </a:r>
            <a:endParaRPr lang="es-MX" sz="1700" dirty="0"/>
          </a:p>
          <a:p>
            <a:pPr marL="0" indent="0">
              <a:buNone/>
            </a:pPr>
            <a:r>
              <a:rPr lang="es-MX" dirty="0" smtClean="0"/>
              <a:t>(Clara </a:t>
            </a:r>
            <a:r>
              <a:rPr lang="es-MX" dirty="0" err="1" smtClean="0"/>
              <a:t>Jusidman</a:t>
            </a:r>
            <a:r>
              <a:rPr lang="es-MX" dirty="0" smtClean="0"/>
              <a:t>)</a:t>
            </a:r>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58776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3400"/>
            <a:ext cx="8229600" cy="87288"/>
          </a:xfrm>
        </p:spPr>
        <p:txBody>
          <a:bodyPr>
            <a:normAutofit fontScale="90000"/>
          </a:bodyPr>
          <a:lstStyle/>
          <a:p>
            <a:r>
              <a:rPr lang="es-MX" sz="2800" dirty="0" smtClean="0"/>
              <a:t>. </a:t>
            </a:r>
            <a:endParaRPr lang="es-MX" sz="2800" dirty="0"/>
          </a:p>
        </p:txBody>
      </p:sp>
      <p:sp>
        <p:nvSpPr>
          <p:cNvPr id="3" name="2 Marcador de contenido"/>
          <p:cNvSpPr>
            <a:spLocks noGrp="1"/>
          </p:cNvSpPr>
          <p:nvPr>
            <p:ph idx="1"/>
          </p:nvPr>
        </p:nvSpPr>
        <p:spPr>
          <a:xfrm>
            <a:off x="179512" y="548680"/>
            <a:ext cx="8568952" cy="5747344"/>
          </a:xfrm>
        </p:spPr>
        <p:txBody>
          <a:bodyPr>
            <a:noAutofit/>
          </a:bodyPr>
          <a:lstStyle/>
          <a:p>
            <a:pPr algn="just"/>
            <a:r>
              <a:rPr lang="es-MX" sz="1700" dirty="0" smtClean="0"/>
              <a:t>La </a:t>
            </a:r>
            <a:r>
              <a:rPr lang="es-MX" sz="1700" dirty="0"/>
              <a:t>violencia crónica que padecen muchas comunidades las ha llevado a desarrollar sistemas de protección propios como son las policías comunitarias o retornar a la elección de autoridades confiables por medio del sistema de usos y </a:t>
            </a:r>
            <a:r>
              <a:rPr lang="es-MX" sz="1700" dirty="0" smtClean="0"/>
              <a:t>costumbres</a:t>
            </a:r>
          </a:p>
          <a:p>
            <a:pPr algn="just"/>
            <a:r>
              <a:rPr lang="es-MX" sz="1700" dirty="0" smtClean="0"/>
              <a:t>Mal </a:t>
            </a:r>
            <a:r>
              <a:rPr lang="es-MX" sz="1700" dirty="0"/>
              <a:t>hacemos como sociedad y como gobiernos si no entendemos la elevada vulnerabilidad o situación de riesgo en que se encuentran y por no reconocer, respetar y apoyar las estrategias de seguridad y protección que ellas mismas desarrollan, precisamente porque aún cuentan con un poderoso tejido social.</a:t>
            </a:r>
          </a:p>
          <a:p>
            <a:pPr algn="just"/>
            <a:r>
              <a:rPr lang="es-MX" sz="1700" dirty="0"/>
              <a:t>Otros casos son los barrios y colonias en las ciudades que se han visto afectados por la corrupción que prevalece en el otorgamiento de los permisos de uso de suelo y de construcciones y por el privilegio que se da en el diseño de ciudades para al uso de automóviles y que permite la construcción de vialidades rompiendo la unidad de espacios barriales de convivencia.</a:t>
            </a:r>
          </a:p>
          <a:p>
            <a:pPr algn="just"/>
            <a:r>
              <a:rPr lang="es-MX" sz="1700" dirty="0"/>
              <a:t>La reestructuración de espacios urbanos para convertirlos en espacios seguros dentro de lo que se incluye la restitución de tejido social como eje, ha sido una estrategia utilizada en varias ciudades afectadas por las violencias en América Latina</a:t>
            </a:r>
            <a:r>
              <a:rPr lang="es-MX" sz="1700" dirty="0" smtClean="0"/>
              <a:t>.</a:t>
            </a:r>
          </a:p>
          <a:p>
            <a:pPr marL="0" indent="0" algn="just">
              <a:buNone/>
            </a:pPr>
            <a:endParaRPr lang="es-MX" sz="1700" dirty="0"/>
          </a:p>
          <a:p>
            <a:pPr marL="0" indent="0" algn="just">
              <a:buNone/>
            </a:pPr>
            <a:r>
              <a:rPr lang="es-MX" sz="1700" dirty="0" smtClean="0"/>
              <a:t>(Clara </a:t>
            </a:r>
            <a:r>
              <a:rPr lang="es-MX" sz="1700" dirty="0" err="1" smtClean="0"/>
              <a:t>Jusidman</a:t>
            </a:r>
            <a:r>
              <a:rPr lang="es-MX" sz="1700" dirty="0" smtClean="0"/>
              <a:t>)</a:t>
            </a:r>
            <a:endParaRPr lang="es-MX" sz="17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772186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8229600" cy="1600200"/>
          </a:xfrm>
        </p:spPr>
        <p:txBody>
          <a:bodyPr>
            <a:noAutofit/>
          </a:bodyPr>
          <a:lstStyle/>
          <a:p>
            <a:pPr algn="just">
              <a:lnSpc>
                <a:spcPct val="115000"/>
              </a:lnSpc>
              <a:spcAft>
                <a:spcPts val="0"/>
              </a:spcAft>
            </a:pPr>
            <a:r>
              <a:rPr lang="es-MX" sz="1800" dirty="0">
                <a:effectLst/>
                <a:latin typeface="Calibri"/>
                <a:ea typeface="Calibri"/>
                <a:cs typeface="Times New Roman"/>
              </a:rPr>
              <a:t>2. Apoyar la absorción positiva de cambios en comunidades que teniendo un fuerte tejido social se están viendo afectadas por nuevas actividades económicas, por el ingreso de poblaciones migrantes, o la emigración de ciertos grupos de población como son los jóvenes.</a:t>
            </a:r>
          </a:p>
        </p:txBody>
      </p:sp>
      <p:sp>
        <p:nvSpPr>
          <p:cNvPr id="3" name="2 Marcador de contenido"/>
          <p:cNvSpPr>
            <a:spLocks noGrp="1"/>
          </p:cNvSpPr>
          <p:nvPr>
            <p:ph idx="1"/>
          </p:nvPr>
        </p:nvSpPr>
        <p:spPr>
          <a:xfrm>
            <a:off x="179512" y="1916832"/>
            <a:ext cx="8507288" cy="5141168"/>
          </a:xfrm>
        </p:spPr>
        <p:txBody>
          <a:bodyPr>
            <a:normAutofit/>
          </a:bodyPr>
          <a:lstStyle/>
          <a:p>
            <a:pPr algn="just"/>
            <a:r>
              <a:rPr lang="es-ES" sz="1700" dirty="0" smtClean="0"/>
              <a:t>Los </a:t>
            </a:r>
            <a:r>
              <a:rPr lang="es-ES" sz="1700" dirty="0"/>
              <a:t>casos de las ciudades de maquila son ejemplificativos de la total ausencia de estrategias sociales para la absorción e incorporación al tejido social local, de los trabajadores y trabajadores que migraron a esas ciudades con la esperanza de mejorar su calidad de vida al encontrar empleo e ingresos</a:t>
            </a:r>
            <a:r>
              <a:rPr lang="es-ES" sz="1700" dirty="0" smtClean="0"/>
              <a:t>.</a:t>
            </a:r>
          </a:p>
          <a:p>
            <a:pPr algn="just"/>
            <a:r>
              <a:rPr lang="es-ES" sz="1700" dirty="0" smtClean="0"/>
              <a:t>Ciudad </a:t>
            </a:r>
            <a:r>
              <a:rPr lang="es-ES" sz="1700" dirty="0"/>
              <a:t>Juárez ha sido emblemática en este sentido. En ella han confluido la avaricia de los especuladores de la tierra y de las empresas inmobiliarias, que en connivencia con las autoridades locales se ha convertido a la ciudad en una enorme ciudad extendida y dispersa, con servicios pésimos de transporte, insuficiencia y creciente desubicación de los servicios sociales como clínicas, hospitales, escuelas, etc. ausencia de espacios de encuentro y de estrategias de acogimiento y apoyo a los trabajadores y trabajadoras migrantes.</a:t>
            </a:r>
            <a:endParaRPr lang="es-MX" sz="1700" dirty="0"/>
          </a:p>
          <a:p>
            <a:pPr marL="0" indent="0">
              <a:buNone/>
            </a:pPr>
            <a:endParaRPr lang="es-MX" dirty="0" smtClean="0"/>
          </a:p>
          <a:p>
            <a:pPr marL="0" indent="0">
              <a:buNone/>
            </a:pPr>
            <a:r>
              <a:rPr lang="es-MX" dirty="0" smtClean="0"/>
              <a:t>(Clara </a:t>
            </a:r>
            <a:r>
              <a:rPr lang="es-MX" dirty="0" err="1" smtClean="0"/>
              <a:t>Jusidman</a:t>
            </a:r>
            <a:r>
              <a:rPr lang="es-MX" dirty="0" smtClean="0"/>
              <a:t>)</a:t>
            </a:r>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1790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560" y="692696"/>
            <a:ext cx="8229600" cy="691480"/>
          </a:xfrm>
        </p:spPr>
        <p:txBody>
          <a:bodyPr>
            <a:noAutofit/>
          </a:bodyPr>
          <a:lstStyle/>
          <a:p>
            <a:r>
              <a:rPr lang="es-MX" sz="2800" dirty="0">
                <a:effectLst/>
                <a:latin typeface="Calibri"/>
                <a:ea typeface="Calibri"/>
                <a:cs typeface="Times New Roman"/>
              </a:rPr>
              <a:t>3. Desarrollar tejido social en comunidades provenientes de distintos territorios</a:t>
            </a:r>
            <a:endParaRPr lang="es-MX" sz="2800" dirty="0"/>
          </a:p>
        </p:txBody>
      </p:sp>
      <p:sp>
        <p:nvSpPr>
          <p:cNvPr id="3" name="2 Marcador de contenido"/>
          <p:cNvSpPr>
            <a:spLocks noGrp="1"/>
          </p:cNvSpPr>
          <p:nvPr>
            <p:ph idx="1"/>
          </p:nvPr>
        </p:nvSpPr>
        <p:spPr/>
        <p:txBody>
          <a:bodyPr>
            <a:normAutofit lnSpcReduction="10000"/>
          </a:bodyPr>
          <a:lstStyle/>
          <a:p>
            <a:pPr algn="just"/>
            <a:r>
              <a:rPr lang="es-ES" sz="1900" dirty="0"/>
              <a:t>U</a:t>
            </a:r>
            <a:r>
              <a:rPr lang="es-ES" sz="1900" dirty="0" smtClean="0"/>
              <a:t>n gran </a:t>
            </a:r>
            <a:r>
              <a:rPr lang="es-ES" sz="1900" dirty="0"/>
              <a:t>reto radica en desarrollar tejido social en comunidades formadas por personas provenientes de diversos territorios, distintas experiencias de trabajo y de vida, o diferentes niveles socioeconómicos como ha sucedido en los asentamientos de migrantes de diverso origen en las ciudades turísticas o de maquila, o en los enormes desarrollos de vivienda que han proliferado en todo el país</a:t>
            </a:r>
            <a:r>
              <a:rPr lang="es-ES" sz="1900" dirty="0" smtClean="0"/>
              <a:t>.</a:t>
            </a:r>
          </a:p>
          <a:p>
            <a:pPr algn="just"/>
            <a:endParaRPr lang="es-MX" sz="1000" dirty="0"/>
          </a:p>
          <a:p>
            <a:pPr algn="just"/>
            <a:r>
              <a:rPr lang="es-ES" sz="1900" dirty="0"/>
              <a:t>La previsión de espacios y actividades de encuentro entre los nuevos pobladores para construir confianza, reconocerse, apoyarse en casos de necesidad, ayudar en la preservación del desarrollo y de la seguridad dentro del mismo son acciones que deberían ser realizadas tanto por los desarrolladores como por las autoridades locales y administradores de esas nuevas unidades.</a:t>
            </a:r>
            <a:endParaRPr lang="es-MX" sz="1900" dirty="0"/>
          </a:p>
          <a:p>
            <a:pPr marL="0" indent="0">
              <a:buNone/>
            </a:pPr>
            <a:r>
              <a:rPr lang="es-MX" sz="2000" dirty="0" smtClean="0"/>
              <a:t>(Clara </a:t>
            </a:r>
            <a:r>
              <a:rPr lang="es-MX" sz="2000" dirty="0" err="1" smtClean="0"/>
              <a:t>Jusidman</a:t>
            </a:r>
            <a:r>
              <a:rPr lang="es-MX" sz="2000" dirty="0" smtClean="0"/>
              <a:t>)</a:t>
            </a:r>
            <a:endParaRPr lang="es-MX" sz="20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72830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76672"/>
            <a:ext cx="8229600" cy="835496"/>
          </a:xfrm>
        </p:spPr>
        <p:txBody>
          <a:bodyPr>
            <a:noAutofit/>
          </a:bodyPr>
          <a:lstStyle/>
          <a:p>
            <a:pPr algn="just">
              <a:lnSpc>
                <a:spcPct val="115000"/>
              </a:lnSpc>
              <a:spcAft>
                <a:spcPts val="0"/>
              </a:spcAft>
            </a:pPr>
            <a:r>
              <a:rPr lang="es-MX" sz="2000" dirty="0">
                <a:effectLst/>
                <a:latin typeface="Calibri"/>
                <a:ea typeface="Calibri"/>
                <a:cs typeface="Times New Roman"/>
              </a:rPr>
              <a:t>4. Finalmente, el problema se concentra en como recomponer, fortalecer o desarrollar tejido social en territorios afectados por la violencia criminal y delincuencial.</a:t>
            </a:r>
          </a:p>
        </p:txBody>
      </p:sp>
      <p:sp>
        <p:nvSpPr>
          <p:cNvPr id="3" name="2 Marcador de contenido"/>
          <p:cNvSpPr>
            <a:spLocks noGrp="1"/>
          </p:cNvSpPr>
          <p:nvPr>
            <p:ph idx="1"/>
          </p:nvPr>
        </p:nvSpPr>
        <p:spPr>
          <a:xfrm>
            <a:off x="251520" y="1556792"/>
            <a:ext cx="8507288" cy="5141168"/>
          </a:xfrm>
        </p:spPr>
        <p:txBody>
          <a:bodyPr>
            <a:normAutofit/>
          </a:bodyPr>
          <a:lstStyle/>
          <a:p>
            <a:pPr algn="just"/>
            <a:r>
              <a:rPr lang="es-ES" sz="1700" dirty="0" smtClean="0"/>
              <a:t>Requiere </a:t>
            </a:r>
            <a:r>
              <a:rPr lang="es-ES" sz="1700" dirty="0"/>
              <a:t>remontar el temor de la población de salir de sus viviendas. </a:t>
            </a:r>
            <a:endParaRPr lang="es-ES" sz="1700" dirty="0" smtClean="0"/>
          </a:p>
          <a:p>
            <a:pPr algn="just"/>
            <a:endParaRPr lang="es-ES" sz="1000" dirty="0" smtClean="0"/>
          </a:p>
          <a:p>
            <a:pPr algn="just"/>
            <a:r>
              <a:rPr lang="es-ES" sz="1700" dirty="0" smtClean="0"/>
              <a:t>Una </a:t>
            </a:r>
            <a:r>
              <a:rPr lang="es-ES" sz="1700" dirty="0"/>
              <a:t>medida útil en estos casos es detener todo el tipo de programas y acciones que rompen todavía más con el poco tejido social que se mantiene </a:t>
            </a:r>
            <a:endParaRPr lang="es-ES" sz="1700" dirty="0" smtClean="0"/>
          </a:p>
          <a:p>
            <a:pPr algn="just"/>
            <a:endParaRPr lang="es-ES" sz="1000" dirty="0"/>
          </a:p>
          <a:p>
            <a:pPr algn="just"/>
            <a:r>
              <a:rPr lang="es-ES" sz="1700" dirty="0" smtClean="0"/>
              <a:t>Un </a:t>
            </a:r>
            <a:r>
              <a:rPr lang="es-ES" sz="1700" dirty="0"/>
              <a:t>ejemplo son los desarrollo de vivienda que van extendiendo más las ciudades y dificultan el reencuentro de las familias y los apoyos entre familiares y vecinos; </a:t>
            </a:r>
            <a:endParaRPr lang="es-ES" sz="1700" dirty="0" smtClean="0"/>
          </a:p>
          <a:p>
            <a:pPr algn="just"/>
            <a:endParaRPr lang="es-ES" sz="1000" dirty="0"/>
          </a:p>
          <a:p>
            <a:pPr algn="just"/>
            <a:r>
              <a:rPr lang="es-ES" sz="1700" dirty="0" smtClean="0"/>
              <a:t>El </a:t>
            </a:r>
            <a:r>
              <a:rPr lang="es-ES" sz="1700" dirty="0"/>
              <a:t>desarrollo de conglomerados de educación donde se ofrezcan en un territorio accesible, escuelas de distinto nivel y espacios de encuentro, de modo que las personas no tenga que hacer grandes traslados para llevar a los hijos que cursan ciclos educativos distintos  y se cuente facilidades culturales, lúdicas, artísticas para que los niños, jóvenes y adolescentes puedan permanecer en los espacios públicos con actividades de fortalecimiento ciudadano y de </a:t>
            </a:r>
            <a:r>
              <a:rPr lang="es-ES" sz="1700" dirty="0" err="1"/>
              <a:t>resiliencias</a:t>
            </a:r>
            <a:r>
              <a:rPr lang="es-ES" sz="1700" dirty="0"/>
              <a:t>, los tiempos que deben esperar a que sus padres los recojan</a:t>
            </a:r>
            <a:r>
              <a:rPr lang="es-ES" sz="1700" dirty="0" smtClean="0"/>
              <a:t>.</a:t>
            </a:r>
          </a:p>
          <a:p>
            <a:pPr marL="0" indent="0" algn="just">
              <a:buNone/>
            </a:pPr>
            <a:r>
              <a:rPr lang="es-ES" sz="1700" dirty="0" smtClean="0"/>
              <a:t>(Clara </a:t>
            </a:r>
            <a:r>
              <a:rPr lang="es-ES" sz="1700" dirty="0" err="1" smtClean="0"/>
              <a:t>Judiman</a:t>
            </a:r>
            <a:r>
              <a:rPr lang="es-ES" sz="1700" dirty="0" smtClean="0"/>
              <a:t>)</a:t>
            </a:r>
            <a:endParaRPr lang="es-MX" sz="1700"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577011"/>
            <a:ext cx="9144000" cy="280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58275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692696"/>
            <a:ext cx="8229600" cy="4525963"/>
          </a:xfrm>
        </p:spPr>
        <p:txBody>
          <a:bodyPr/>
          <a:lstStyle/>
          <a:p>
            <a:pPr lvl="0" algn="just"/>
            <a:r>
              <a:rPr lang="es-ES" sz="2000" dirty="0">
                <a:solidFill>
                  <a:prstClr val="black">
                    <a:lumMod val="50000"/>
                    <a:lumOff val="50000"/>
                  </a:prstClr>
                </a:solidFill>
              </a:rPr>
              <a:t>El  fortalecimiento de tejido social desde una visión de contención de las violencias, significa que las personas se conozcan, desarrollen confianza y construyan solidaridades que les permita realizar en forma colectiva actividades de mutua protección, de apoyo ante eventualidades y  de resistencia frente amenazas. Ello demanda de experiencias y vivencias compartidas, de espacios de encuentro, de un apoyo decidido a la organización y a la </a:t>
            </a:r>
            <a:r>
              <a:rPr lang="es-ES" sz="2000" dirty="0" err="1">
                <a:solidFill>
                  <a:prstClr val="black">
                    <a:lumMod val="50000"/>
                    <a:lumOff val="50000"/>
                  </a:prstClr>
                </a:solidFill>
              </a:rPr>
              <a:t>asociatividad</a:t>
            </a:r>
            <a:r>
              <a:rPr lang="es-ES" sz="2000" dirty="0">
                <a:solidFill>
                  <a:prstClr val="black">
                    <a:lumMod val="50000"/>
                    <a:lumOff val="50000"/>
                  </a:prstClr>
                </a:solidFill>
              </a:rPr>
              <a:t> y de actividades que empoderen a los ciudadanos</a:t>
            </a:r>
            <a:r>
              <a:rPr lang="es-ES" sz="2000" dirty="0" smtClean="0">
                <a:solidFill>
                  <a:prstClr val="black">
                    <a:lumMod val="50000"/>
                    <a:lumOff val="50000"/>
                  </a:prstClr>
                </a:solidFill>
              </a:rPr>
              <a:t>.</a:t>
            </a:r>
          </a:p>
          <a:p>
            <a:pPr lvl="0" algn="just"/>
            <a:endParaRPr lang="es-ES" sz="2000" dirty="0">
              <a:solidFill>
                <a:prstClr val="black">
                  <a:lumMod val="50000"/>
                  <a:lumOff val="50000"/>
                </a:prstClr>
              </a:solidFill>
            </a:endParaRPr>
          </a:p>
          <a:p>
            <a:pPr marL="0" lvl="0" indent="0" algn="just">
              <a:buNone/>
            </a:pPr>
            <a:r>
              <a:rPr lang="es-ES" sz="2000" dirty="0" smtClean="0">
                <a:solidFill>
                  <a:prstClr val="black">
                    <a:lumMod val="50000"/>
                    <a:lumOff val="50000"/>
                  </a:prstClr>
                </a:solidFill>
              </a:rPr>
              <a:t>(Clara </a:t>
            </a:r>
            <a:r>
              <a:rPr lang="es-ES" sz="2000" dirty="0" err="1" smtClean="0">
                <a:solidFill>
                  <a:prstClr val="black">
                    <a:lumMod val="50000"/>
                    <a:lumOff val="50000"/>
                  </a:prstClr>
                </a:solidFill>
              </a:rPr>
              <a:t>Jusidman</a:t>
            </a:r>
            <a:r>
              <a:rPr lang="es-ES" sz="2000" dirty="0" smtClean="0">
                <a:solidFill>
                  <a:prstClr val="black">
                    <a:lumMod val="50000"/>
                    <a:lumOff val="50000"/>
                  </a:prstClr>
                </a:solidFill>
              </a:rPr>
              <a:t>)</a:t>
            </a:r>
            <a:endParaRPr lang="es-MX" sz="2000" dirty="0">
              <a:solidFill>
                <a:prstClr val="black">
                  <a:lumMod val="50000"/>
                  <a:lumOff val="50000"/>
                </a:prstClr>
              </a:solidFill>
            </a:endParaRP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465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a:xfrm>
            <a:off x="457200" y="-171400"/>
            <a:ext cx="8229600" cy="1600200"/>
          </a:xfrm>
        </p:spPr>
        <p:txBody>
          <a:bodyPr/>
          <a:lstStyle/>
          <a:p>
            <a:pPr algn="ctr"/>
            <a:r>
              <a:rPr lang="es-ES_tradnl" dirty="0" smtClean="0"/>
              <a:t>Políticas gubernamentales</a:t>
            </a:r>
            <a:endParaRPr lang="es-ES" dirty="0" smtClean="0"/>
          </a:p>
        </p:txBody>
      </p:sp>
      <p:sp>
        <p:nvSpPr>
          <p:cNvPr id="21506" name="2 Marcador de contenido"/>
          <p:cNvSpPr>
            <a:spLocks noGrp="1"/>
          </p:cNvSpPr>
          <p:nvPr>
            <p:ph idx="1"/>
          </p:nvPr>
        </p:nvSpPr>
        <p:spPr>
          <a:xfrm>
            <a:off x="457200" y="1700808"/>
            <a:ext cx="8229600" cy="3960440"/>
          </a:xfrm>
        </p:spPr>
        <p:txBody>
          <a:bodyPr>
            <a:normAutofit/>
          </a:bodyPr>
          <a:lstStyle/>
          <a:p>
            <a:pPr algn="just">
              <a:lnSpc>
                <a:spcPct val="90000"/>
              </a:lnSpc>
            </a:pPr>
            <a:r>
              <a:rPr lang="es-MX" sz="1800" dirty="0" smtClean="0"/>
              <a:t>Las políticas gubernamentales se basan en principios legales constitucionales y buscan resolver los problemas prioritarios y relevantes del tiempo presente que preserven el Estado, predominando visiones de corto y mediano plazo sometidas a gestiones sexenales o trianuales que le den esa base heterogéneo y temporal (en la línea de la instrumentación, maximización y normalización) (Aguilar 1996).</a:t>
            </a:r>
          </a:p>
          <a:p>
            <a:pPr marL="64008" indent="0" algn="just">
              <a:lnSpc>
                <a:spcPct val="90000"/>
              </a:lnSpc>
              <a:buNone/>
            </a:pPr>
            <a:endParaRPr lang="es-MX" sz="1000" dirty="0" smtClean="0"/>
          </a:p>
          <a:p>
            <a:pPr algn="just" eaLnBrk="1" hangingPunct="1">
              <a:lnSpc>
                <a:spcPct val="90000"/>
              </a:lnSpc>
            </a:pPr>
            <a:r>
              <a:rPr lang="es-ES" sz="1800" dirty="0" smtClean="0"/>
              <a:t>La política gubernamental puede ser pública cuando favorece el bienestar público o puede ser </a:t>
            </a:r>
            <a:r>
              <a:rPr lang="es-ES" sz="1800" dirty="0" err="1" smtClean="0"/>
              <a:t>antipública</a:t>
            </a:r>
            <a:r>
              <a:rPr lang="es-ES" sz="1800" dirty="0" smtClean="0"/>
              <a:t> cuando es contraria al bienestar público, es decir, no debe asumirse que por ser gubernamental, una política es automáticamente pública.</a:t>
            </a:r>
          </a:p>
          <a:p>
            <a:pPr marL="64008" indent="0" algn="just" eaLnBrk="1" hangingPunct="1">
              <a:lnSpc>
                <a:spcPct val="90000"/>
              </a:lnSpc>
              <a:buNone/>
            </a:pPr>
            <a:endParaRPr lang="es-MX" sz="1000" dirty="0" smtClean="0"/>
          </a:p>
          <a:p>
            <a:pPr algn="just"/>
            <a:r>
              <a:rPr lang="es-MX" sz="1800" dirty="0" smtClean="0"/>
              <a:t>Son estrategias de acción del gobierno de turno frente a determinado problemas de gobierno (Eugenio </a:t>
            </a:r>
            <a:r>
              <a:rPr lang="es-MX" sz="1800" dirty="0" err="1" smtClean="0"/>
              <a:t>Lahera</a:t>
            </a:r>
            <a:r>
              <a:rPr lang="es-MX" sz="1800" dirty="0" smtClean="0"/>
              <a:t> Parada)</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774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457200" y="260648"/>
            <a:ext cx="8229600" cy="1195536"/>
          </a:xfrm>
        </p:spPr>
        <p:txBody>
          <a:bodyPr/>
          <a:lstStyle/>
          <a:p>
            <a:pPr algn="ctr"/>
            <a:r>
              <a:rPr lang="es-MX" dirty="0" smtClean="0"/>
              <a:t>Políticas públicas</a:t>
            </a:r>
          </a:p>
        </p:txBody>
      </p:sp>
      <p:sp>
        <p:nvSpPr>
          <p:cNvPr id="19458" name="Rectangle 3"/>
          <p:cNvSpPr>
            <a:spLocks noGrp="1"/>
          </p:cNvSpPr>
          <p:nvPr>
            <p:ph idx="1"/>
          </p:nvPr>
        </p:nvSpPr>
        <p:spPr/>
        <p:txBody>
          <a:bodyPr>
            <a:normAutofit/>
          </a:bodyPr>
          <a:lstStyle/>
          <a:p>
            <a:pPr algn="just">
              <a:lnSpc>
                <a:spcPct val="90000"/>
              </a:lnSpc>
            </a:pPr>
            <a:r>
              <a:rPr lang="es-MX" dirty="0" smtClean="0"/>
              <a:t>“Una concatenación de actividades, decisiones o de medidas coherentes por lo menos en su intención, y tomadas principalmente por los actores del sistema político-administrativo de un país con la finalidad de resolver un problema colectivo. Estas decisiones dan lugar a actos formalizados, de naturaleza más o menos coercitiva, con el objetivo de modificar el comportamiento de “grupos que conforman blancos”, los cuales se encuentran supuestamente en el origen del problema por resolver”. (</a:t>
            </a:r>
            <a:r>
              <a:rPr lang="es-MX" dirty="0" err="1" smtClean="0"/>
              <a:t>Larrue</a:t>
            </a:r>
            <a:r>
              <a:rPr lang="es-MX" dirty="0" smtClean="0"/>
              <a:t>, 2000)</a:t>
            </a:r>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473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solidFill>
                  <a:srgbClr val="2F5897"/>
                </a:solidFill>
              </a:rPr>
              <a:t>Políticas públicas</a:t>
            </a:r>
            <a:endParaRPr lang="es-MX" dirty="0"/>
          </a:p>
        </p:txBody>
      </p:sp>
      <p:sp>
        <p:nvSpPr>
          <p:cNvPr id="3" name="2 Marcador de contenido"/>
          <p:cNvSpPr>
            <a:spLocks noGrp="1"/>
          </p:cNvSpPr>
          <p:nvPr>
            <p:ph idx="1"/>
          </p:nvPr>
        </p:nvSpPr>
        <p:spPr/>
        <p:txBody>
          <a:bodyPr/>
          <a:lstStyle/>
          <a:p>
            <a:pPr algn="just"/>
            <a:r>
              <a:rPr lang="es-MX" dirty="0"/>
              <a:t>Es un conjunto de instrumentos articulados de la esfera pública mediante los cuales se pretende alcanzar determinados objetivos.</a:t>
            </a:r>
          </a:p>
          <a:p>
            <a:pPr algn="just"/>
            <a:r>
              <a:rPr lang="es-MX" dirty="0"/>
              <a:t>   Tienen siempre un carácter estatal aunque su ejecución a través de programas, proyectos y actividades pueden incorporar a agentes privados.</a:t>
            </a:r>
          </a:p>
          <a:p>
            <a:endParaRPr lang="es-MX" dirty="0"/>
          </a:p>
        </p:txBody>
      </p:sp>
      <p:pic>
        <p:nvPicPr>
          <p:cNvPr id="4" name="Picture 3" descr="C:\Users\Comunicacion\Desktop\Logos 300 dpi\banda_de_aguja_inci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96024"/>
            <a:ext cx="9144000" cy="56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4078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Ejecutiv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1052</TotalTime>
  <Words>5690</Words>
  <Application>Microsoft Office PowerPoint</Application>
  <PresentationFormat>Presentación en pantalla (4:3)</PresentationFormat>
  <Paragraphs>639</Paragraphs>
  <Slides>69</Slides>
  <Notes>10</Notes>
  <HiddenSlides>0</HiddenSlides>
  <MMClips>0</MMClips>
  <ScaleCrop>false</ScaleCrop>
  <HeadingPairs>
    <vt:vector size="4" baseType="variant">
      <vt:variant>
        <vt:lpstr>Tema</vt:lpstr>
      </vt:variant>
      <vt:variant>
        <vt:i4>1</vt:i4>
      </vt:variant>
      <vt:variant>
        <vt:lpstr>Títulos de diapositiva</vt:lpstr>
      </vt:variant>
      <vt:variant>
        <vt:i4>69</vt:i4>
      </vt:variant>
    </vt:vector>
  </HeadingPairs>
  <TitlesOfParts>
    <vt:vector size="70" baseType="lpstr">
      <vt:lpstr>Ejecutivo</vt:lpstr>
      <vt:lpstr>Políticas públicas y reconstrucción del tejido social</vt:lpstr>
      <vt:lpstr>“Acuerdos para la convivencia” </vt:lpstr>
      <vt:lpstr>Agenda del día</vt:lpstr>
      <vt:lpstr>Presentación de PowerPoint</vt:lpstr>
      <vt:lpstr>Política Pública</vt:lpstr>
      <vt:lpstr>Políticas públicas</vt:lpstr>
      <vt:lpstr>Políticas gubernamentales</vt:lpstr>
      <vt:lpstr>Políticas públicas</vt:lpstr>
      <vt:lpstr>Políticas públicas</vt:lpstr>
      <vt:lpstr>Políticas públicas</vt:lpstr>
      <vt:lpstr>Políticas públicas</vt:lpstr>
      <vt:lpstr>Características de las políticas públicas</vt:lpstr>
      <vt:lpstr>Características de las Políticas Publicas</vt:lpstr>
      <vt:lpstr>Características de las Políticas Publicas*</vt:lpstr>
      <vt:lpstr>Ciclo de la política pública</vt:lpstr>
      <vt:lpstr>¿Qué deben contener las Políticas Públicas?</vt:lpstr>
      <vt:lpstr>Componentes de una política pública</vt:lpstr>
      <vt:lpstr>Algunos instrumentos de una política pública</vt:lpstr>
      <vt:lpstr>Instrumentos</vt:lpstr>
      <vt:lpstr>Transversalización de enfoques</vt:lpstr>
      <vt:lpstr>Plan Nacional de Desarrollo  2013-2018</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Enfoque de DESC en las políticas</vt:lpstr>
      <vt:lpstr>Transversalidad del enfoque de DDHH</vt:lpstr>
      <vt:lpstr>Metodología para impulsar y verificar la incorporación del enfoque de DDHH en planes, programas, políticas, presupuestos y legislación. </vt:lpstr>
      <vt:lpstr>Políticas públicas con enfoque de derechos humanos</vt:lpstr>
      <vt:lpstr>Metodología de verificación de incorporación del enfoque de DDHH</vt:lpstr>
      <vt:lpstr>1. Verificación del marco legislativo</vt:lpstr>
      <vt:lpstr>2. Revisión y análisis del marco programático, institucional y presupuestal</vt:lpstr>
      <vt:lpstr>3. Diseño y cálculo de indicadores</vt:lpstr>
      <vt:lpstr>Presentación de PowerPoint</vt:lpstr>
      <vt:lpstr>Tejido social</vt:lpstr>
      <vt:lpstr>Tejido Social  </vt:lpstr>
      <vt:lpstr>Tejido Social </vt:lpstr>
      <vt:lpstr>Tejido Social </vt:lpstr>
      <vt:lpstr>Tejido social (SSP, 2011)</vt:lpstr>
      <vt:lpstr>Tejido social (SSP, 2011)</vt:lpstr>
      <vt:lpstr>Presentación de PowerPoint</vt:lpstr>
      <vt:lpstr>Ruptura del tejido social</vt:lpstr>
      <vt:lpstr>Ruptura del tejido social</vt:lpstr>
      <vt:lpstr>Ruptura del tejido social</vt:lpstr>
      <vt:lpstr>Presentación de PowerPoint</vt:lpstr>
      <vt:lpstr>Ruptura del tejido social</vt:lpstr>
      <vt:lpstr>Ruptura del tejido social</vt:lpstr>
      <vt:lpstr>Presentación de PowerPoint</vt:lpstr>
      <vt:lpstr>Ruptura del tejido social</vt:lpstr>
      <vt:lpstr>Presentación de PowerPoint</vt:lpstr>
      <vt:lpstr>Fortalecimiento y reconstrucción del tejido social</vt:lpstr>
      <vt:lpstr>1. La preservación y protección de aquellos espacios o ambientes donde aún se mantiene un importante tejido social, que  protege y da seguridad a las personas que participan en ellos.</vt:lpstr>
      <vt:lpstr>. </vt:lpstr>
      <vt:lpstr>2. Apoyar la absorción positiva de cambios en comunidades que teniendo un fuerte tejido social se están viendo afectadas por nuevas actividades económicas, por el ingreso de poblaciones migrantes, o la emigración de ciertos grupos de población como son los jóvenes.</vt:lpstr>
      <vt:lpstr>3. Desarrollar tejido social en comunidades provenientes de distintos territorios</vt:lpstr>
      <vt:lpstr>4. Finalmente, el problema se concentra en como recomponer, fortalecer o desarrollar tejido social en territorios afectados por la violencia criminal y delincuencial.</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Osiris</dc:creator>
  <cp:lastModifiedBy>AVSOLUCIONESS5</cp:lastModifiedBy>
  <cp:revision>61</cp:revision>
  <cp:lastPrinted>2013-10-04T17:23:20Z</cp:lastPrinted>
  <dcterms:created xsi:type="dcterms:W3CDTF">2013-10-01T21:43:08Z</dcterms:created>
  <dcterms:modified xsi:type="dcterms:W3CDTF">2013-10-08T20:50:59Z</dcterms:modified>
</cp:coreProperties>
</file>