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E222E-BDDA-4E15-B400-768E59439C22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7FC82-8C28-4ED7-B643-09A50343F48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4530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D53195B-A388-4403-8C95-60D2C259FD1F}" type="slidenum">
              <a:rPr lang="es-ES" altLang="es-MX" smtClean="0">
                <a:latin typeface="Calibri" pitchFamily="34" charset="0"/>
              </a:rPr>
              <a:pPr eaLnBrk="1" hangingPunct="1"/>
              <a:t>27</a:t>
            </a:fld>
            <a:endParaRPr lang="es-ES" altLang="es-MX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319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04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613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39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5355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983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079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1120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104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425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135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77110-5DDE-437C-92B1-A95996FA0A17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65739-2698-4392-933B-F7909858AA0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265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Políticas públicas y reconstrucción del tejido social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Lic. María Enriqueta Cepeda Ruíz</a:t>
            </a:r>
          </a:p>
          <a:p>
            <a:r>
              <a:rPr lang="es-MX" dirty="0" smtClean="0"/>
              <a:t>INCIDE Social A.C.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97358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22531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Instalación de viviendas precarias en terrenos de alto riesgo o de reserva ecológica y recarga de acuíferos;</a:t>
            </a:r>
            <a:endParaRPr lang="es-ES" altLang="es-MX" smtClean="0"/>
          </a:p>
          <a:p>
            <a:r>
              <a:rPr lang="es-MX" altLang="es-MX" smtClean="0"/>
              <a:t>Lotes baldíos salpicados por diversas zonas del área urbana que obedecen a estrategias de especulación de sus dueños y generan serios riesgos para los pobladores</a:t>
            </a:r>
            <a:endParaRPr lang="es-ES" altLang="es-MX" smtClean="0"/>
          </a:p>
          <a:p>
            <a:endParaRPr lang="es-MX" altLang="es-MX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EE1A90-5D7C-4718-BD10-B5FCA1F7C8FC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00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214313"/>
            <a:ext cx="8588375" cy="631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06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571500"/>
            <a:ext cx="7243763" cy="585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9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7669212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0BD8D8-073D-4D4B-A84C-D6D87E3447F7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54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26627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altLang="es-MX" smtClean="0"/>
              <a:t>Alianzas entre empresas inmobiliarias y funcionarios públicos en donde la inversión del estado contribuye al desorden y a la especulación urbana.</a:t>
            </a:r>
            <a:endParaRPr lang="es-ES" altLang="es-MX" smtClean="0"/>
          </a:p>
          <a:p>
            <a:r>
              <a:rPr lang="es-MX" altLang="es-MX" smtClean="0"/>
              <a:t>Separación en las ciudades entre zonas de trabajo, zonas de servicios y zonas de vivienda que complican los traslados  y afectan la seguridad </a:t>
            </a:r>
            <a:endParaRPr lang="es-ES" altLang="es-MX" smtClean="0"/>
          </a:p>
          <a:p>
            <a:r>
              <a:rPr lang="es-MX" altLang="es-MX" smtClean="0"/>
              <a:t>Modelo de movilidad urbana que privilegia el uso del automóvil y genera aumento de accidentes y muerte de personas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8D764-C09C-483C-BE7D-9E8EFD9AAB86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82575"/>
            <a:ext cx="5184775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157788"/>
            <a:ext cx="7864475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06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eaLnBrk="1" hangingPunct="1"/>
            <a:r>
              <a:rPr lang="es-MX" altLang="es-MX" sz="3600" smtClean="0">
                <a:latin typeface="Arial" charset="0"/>
              </a:rPr>
              <a:t>Deslocalización creciente de los servicios sociales respecto de las zonas de vivienda de los grupos poblacionales que los requieren</a:t>
            </a: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313" y="6381750"/>
            <a:ext cx="54768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FC90B1-BF2F-42B9-854D-21B58F20B24A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734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ospit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285750"/>
            <a:ext cx="7497762" cy="60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5C24B3-B241-4F16-B87A-C2A59EC343D5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74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Modelo de movilidad urbana </a:t>
            </a:r>
            <a:endParaRPr lang="es-MX" dirty="0"/>
          </a:p>
        </p:txBody>
      </p:sp>
      <p:sp>
        <p:nvSpPr>
          <p:cNvPr id="30723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altLang="es-MX" smtClean="0"/>
              <a:t>Privilegia el uso del automóvil y genera aumento de accidentes y muerte de personas.</a:t>
            </a:r>
            <a:endParaRPr lang="es-ES" altLang="es-MX" smtClean="0"/>
          </a:p>
          <a:p>
            <a:r>
              <a:rPr lang="es-MX" altLang="es-MX" smtClean="0"/>
              <a:t>La insuficiencia y saturación de vialidades y el desorden en el tráfico urbano  </a:t>
            </a:r>
            <a:endParaRPr lang="es-ES" altLang="es-MX" smtClean="0"/>
          </a:p>
          <a:p>
            <a:r>
              <a:rPr lang="es-MX" altLang="es-MX" smtClean="0"/>
              <a:t>La insuficiencia, mala calidad, alto costo y concentración en la propiedad del transporte público urbano. </a:t>
            </a:r>
          </a:p>
          <a:p>
            <a:r>
              <a:rPr lang="es-MX" altLang="es-MX" smtClean="0"/>
              <a:t>Modelo de gestión que promueve la irresponsabilidad de los operadores de los vehículos.</a:t>
            </a:r>
            <a:endParaRPr lang="es-ES" altLang="es-MX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E6789-12B5-489F-BD2F-C50392A1CB4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36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31747" name="5 Marcador de contenido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702175"/>
          </a:xfrm>
        </p:spPr>
        <p:txBody>
          <a:bodyPr>
            <a:normAutofit fontScale="92500"/>
          </a:bodyPr>
          <a:lstStyle/>
          <a:p>
            <a:r>
              <a:rPr lang="es-MX" altLang="es-MX" smtClean="0"/>
              <a:t>Un abuso de los recursos hídricos disponibles en el territorio circundante</a:t>
            </a:r>
            <a:endParaRPr lang="es-ES" altLang="es-MX" smtClean="0"/>
          </a:p>
          <a:p>
            <a:r>
              <a:rPr lang="es-MX" altLang="es-MX" smtClean="0"/>
              <a:t>S</a:t>
            </a:r>
            <a:r>
              <a:rPr lang="es-ES" altLang="es-MX" smtClean="0"/>
              <a:t>erios problemas en la calidad del agua, el aire y la energía eléctrica provocados por la distribución espacial de las empresas e industrias.</a:t>
            </a:r>
          </a:p>
          <a:p>
            <a:r>
              <a:rPr lang="es-ES" altLang="es-MX" smtClean="0"/>
              <a:t>El aumento de fenómenos naturales  que se convierten en desastres  de gran impacto por la aglomeración urbana y que afectan de manera desigual a los pobladores de bajos ingresos.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B4A39-6796-4DB6-A415-11BD785BB44A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20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Diagnósticos para detectar problemáticas y posibles soluciones desde lo local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85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32771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altLang="es-MX" smtClean="0"/>
              <a:t>Numerosos desarrollos inmobiliarios en los últimos quince años con viviendas  muy pequeñas,  ausencia de espacios y servicios públicos y comerciales y alejados de la ciudad, que aumentan la conflictividad doméstica y comunitaria. </a:t>
            </a:r>
          </a:p>
          <a:p>
            <a:r>
              <a:rPr lang="es-MX" altLang="es-MX" smtClean="0"/>
              <a:t>La concentración de la desigualdad  del ingreso y de la riqueza en territorios urbanos contiguos.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D1DB3-BC94-484B-8B1E-4BD66A82B110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37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13 Imagen" descr="VistaViv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4933950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1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s-ES_tradnl" altLang="es-MX" smtClean="0">
                <a:latin typeface="Georgia" pitchFamily="18" charset="0"/>
              </a:rPr>
              <a:t>Tijuana </a:t>
            </a:r>
            <a:r>
              <a:rPr lang="es-ES_tradnl" altLang="es-MX" sz="1800" smtClean="0">
                <a:latin typeface="Georgia" pitchFamily="18" charset="0"/>
              </a:rPr>
              <a:t>(Fotos de Zavala)</a:t>
            </a:r>
            <a:endParaRPr lang="es-ES" altLang="es-MX" sz="1800" smtClean="0">
              <a:latin typeface="Georgia" pitchFamily="18" charset="0"/>
            </a:endParaRPr>
          </a:p>
        </p:txBody>
      </p:sp>
      <p:pic>
        <p:nvPicPr>
          <p:cNvPr id="33796" name="Picture 2" descr="C:\Users\lezavala\Desktop\Realidad Social\K\Presentacion\RP-Villa Fonta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700213"/>
            <a:ext cx="4779963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F5B8F-9EFD-4DC0-8781-3FA63D93FE05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26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6 Imagen" descr="FCerr-dim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196975"/>
            <a:ext cx="24574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7 Imagen" descr="FCerr-dim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00" y="1212850"/>
            <a:ext cx="24574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5 Rectángulo"/>
          <p:cNvSpPr>
            <a:spLocks noChangeArrowheads="1"/>
          </p:cNvSpPr>
          <p:nvPr/>
        </p:nvSpPr>
        <p:spPr bwMode="auto">
          <a:xfrm>
            <a:off x="758825" y="5462588"/>
            <a:ext cx="4156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r>
              <a:rPr lang="es-MX" altLang="es-MX" b="1"/>
              <a:t>Fotos: Luis Enrique Zavala (Tijuana)</a:t>
            </a:r>
          </a:p>
        </p:txBody>
      </p:sp>
      <p:sp>
        <p:nvSpPr>
          <p:cNvPr id="34821" name="9 Título"/>
          <p:cNvSpPr>
            <a:spLocks noGrp="1"/>
          </p:cNvSpPr>
          <p:nvPr>
            <p:ph type="title"/>
          </p:nvPr>
        </p:nvSpPr>
        <p:spPr>
          <a:xfrm>
            <a:off x="214313" y="214313"/>
            <a:ext cx="8229600" cy="1143000"/>
          </a:xfrm>
        </p:spPr>
        <p:txBody>
          <a:bodyPr/>
          <a:lstStyle/>
          <a:p>
            <a:r>
              <a:rPr lang="es-MX" altLang="es-MX" smtClean="0"/>
              <a:t>Tamaño de las viviendas</a:t>
            </a:r>
          </a:p>
        </p:txBody>
      </p:sp>
      <p:pic>
        <p:nvPicPr>
          <p:cNvPr id="34822" name="9 Imagen" descr="FCerr-Po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43425"/>
            <a:ext cx="2836863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34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00125"/>
            <a:ext cx="698182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itle 2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 anchor="ctr"/>
          <a:lstStyle/>
          <a:p>
            <a:pPr eaLnBrk="1" hangingPunct="1"/>
            <a:r>
              <a:rPr lang="es-MX" altLang="es-MX" smtClean="0"/>
              <a:t>Ciudad Juárez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2016BA-5681-4736-B931-6F2AAF17F0DD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7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s-ES_tradnl" altLang="es-MX" smtClean="0">
                <a:latin typeface="Georgia" pitchFamily="18" charset="0"/>
              </a:rPr>
              <a:t>Tijuana </a:t>
            </a:r>
            <a:r>
              <a:rPr lang="es-ES_tradnl" altLang="es-MX" sz="1800" smtClean="0">
                <a:latin typeface="Georgia" pitchFamily="18" charset="0"/>
              </a:rPr>
              <a:t>(Fotos de Zavala)</a:t>
            </a:r>
            <a:endParaRPr lang="es-ES" altLang="es-MX" sz="1800" smtClean="0">
              <a:latin typeface="Georgia" pitchFamily="18" charset="0"/>
            </a:endParaRPr>
          </a:p>
        </p:txBody>
      </p:sp>
      <p:pic>
        <p:nvPicPr>
          <p:cNvPr id="36867" name="2 Imagen" descr="FCerr-gra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484313"/>
            <a:ext cx="6291262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3CFC4-40C2-41A7-97A6-FC9528514B86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79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endParaRPr lang="es-MX" altLang="es-MX" smtClean="0"/>
          </a:p>
        </p:txBody>
      </p:sp>
      <p:sp>
        <p:nvSpPr>
          <p:cNvPr id="37891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s-MX" altLang="es-MX" sz="4800" smtClean="0">
                <a:latin typeface="Arial" charset="0"/>
              </a:rPr>
              <a:t>Fraccionamientos y cotos de vivienda cerrados (Guetización)</a:t>
            </a:r>
            <a:endParaRPr lang="es-ES" altLang="es-MX" sz="4800" smtClean="0">
              <a:latin typeface="Arial" charset="0"/>
            </a:endParaRPr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313" y="6381750"/>
            <a:ext cx="54768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CC088D-8330-401F-A542-7C792614C665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672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7 Imagen" descr="FCerr-R-LaPer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7526338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7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s-ES_tradnl" altLang="es-MX" smtClean="0"/>
              <a:t>Tijuana</a:t>
            </a:r>
            <a:endParaRPr lang="es-ES" altLang="es-MX" smtClean="0"/>
          </a:p>
        </p:txBody>
      </p:sp>
      <p:sp>
        <p:nvSpPr>
          <p:cNvPr id="38916" name="8 CuadroTexto"/>
          <p:cNvSpPr txBox="1">
            <a:spLocks noChangeArrowheads="1"/>
          </p:cNvSpPr>
          <p:nvPr/>
        </p:nvSpPr>
        <p:spPr bwMode="auto">
          <a:xfrm>
            <a:off x="611188" y="6308725"/>
            <a:ext cx="3168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MX"/>
              <a:t>Fotos: Zavala</a:t>
            </a:r>
            <a:endParaRPr lang="es-ES" altLang="es-MX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6B78A-98E4-4B5C-9438-54E8132B4FB6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17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00063" y="571500"/>
          <a:ext cx="7429500" cy="5286375"/>
        </p:xfrm>
        <a:graphic>
          <a:graphicData uri="http://schemas.openxmlformats.org/drawingml/2006/table">
            <a:tbl>
              <a:tblPr/>
              <a:tblGrid>
                <a:gridCol w="742950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Fraccionamientos cerrados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290513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Fuente: Ciudades de muros: Los fraccionamientos cerrados en la frontera noroeste de México (Enríquez, 2007)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9942" name="4 Imagen" descr="Pl-Fracc Cerrad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1000125"/>
            <a:ext cx="6499225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38EB-09EF-43FC-ABE2-89BB32D58371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07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endParaRPr lang="es-MX" altLang="es-MX" smtClean="0"/>
          </a:p>
        </p:txBody>
      </p:sp>
      <p:sp>
        <p:nvSpPr>
          <p:cNvPr id="40963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MX" altLang="es-MX" smtClean="0"/>
              <a:t>   La segregación y desigualdad en el acceso a servicios urbanos (alumbrado, recolección de basura, agua potable, vialidades, etc.), educación, salud, cultura, deporte, recreación, seguridad pública y acceso a la justicia. </a:t>
            </a:r>
            <a:endParaRPr lang="es-ES" altLang="es-MX" smtClean="0">
              <a:latin typeface="Georgia" pitchFamily="18" charset="0"/>
            </a:endParaRP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313" y="6381750"/>
            <a:ext cx="54768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D472E-FA77-464A-9F56-B3F53EE94E4D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6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5173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s-MX" altLang="es-MX" sz="2400" b="1">
                <a:latin typeface="Calibri" pitchFamily="34" charset="0"/>
                <a:cs typeface="Times New Roman" pitchFamily="18" charset="0"/>
              </a:rPr>
              <a:t>Grados de marginación en la ZMG</a:t>
            </a:r>
            <a:endParaRPr lang="es-MX" altLang="es-MX" sz="2400">
              <a:latin typeface="Calibri" pitchFamily="34" charset="0"/>
            </a:endParaRPr>
          </a:p>
        </p:txBody>
      </p:sp>
      <p:pic>
        <p:nvPicPr>
          <p:cNvPr id="4198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08000"/>
            <a:ext cx="8064500" cy="635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27368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D3434-CF2C-49C5-83CA-41AB7895DFC2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276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Título"/>
          <p:cNvSpPr>
            <a:spLocks noGrp="1"/>
          </p:cNvSpPr>
          <p:nvPr>
            <p:ph type="title" idx="4294967295"/>
          </p:nvPr>
        </p:nvSpPr>
        <p:spPr>
          <a:xfrm>
            <a:off x="722313" y="3068638"/>
            <a:ext cx="7772400" cy="1362075"/>
          </a:xfrm>
        </p:spPr>
        <p:txBody>
          <a:bodyPr anchor="t"/>
          <a:lstStyle/>
          <a:p>
            <a:pPr eaLnBrk="1" hangingPunct="1"/>
            <a:r>
              <a:rPr lang="es-ES" altLang="es-MX" sz="4000" b="1" smtClean="0">
                <a:latin typeface="Georgia" pitchFamily="18" charset="0"/>
              </a:rPr>
              <a:t>Algunos hallazgos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3DB92-88E3-44AE-B4D4-6BDFA533D62B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88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2" name="Group 22"/>
          <p:cNvGraphicFramePr>
            <a:graphicFrameLocks noGrp="1"/>
          </p:cNvGraphicFramePr>
          <p:nvPr/>
        </p:nvGraphicFramePr>
        <p:xfrm>
          <a:off x="0" y="285750"/>
          <a:ext cx="8929688" cy="6545263"/>
        </p:xfrm>
        <a:graphic>
          <a:graphicData uri="http://schemas.openxmlformats.org/drawingml/2006/table">
            <a:tbl>
              <a:tblPr/>
              <a:tblGrid>
                <a:gridCol w="8929688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Tijuana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Ingresos promedio en salarios mínimos (2000)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0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290513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s-E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Fuente: Alegría (2006), Estructura intraurbana y segregación social: el caso de Tijuana, en www.miurbal.net.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3014" name="Picture 1" descr="V-Salar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143000"/>
            <a:ext cx="7700962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3D63B-035E-4F2F-B637-DEB3E1FF09D9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498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altLang="es-MX" smtClean="0"/>
          </a:p>
        </p:txBody>
      </p:sp>
      <p:sp>
        <p:nvSpPr>
          <p:cNvPr id="4403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MX" altLang="es-MX" smtClean="0"/>
              <a:t>Grandes urbanizaciones populares por medio de asentamientos irregulares 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s-MX" altLang="es-MX" smtClean="0"/>
              <a:t>en zonas no aptas para los asentamientos urbanos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s-MX" altLang="es-MX" smtClean="0"/>
              <a:t>carentes de servicios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s-MX" altLang="es-MX" smtClean="0"/>
              <a:t>incertidumbre de la tenencia de la tierra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s-MX" altLang="es-MX" smtClean="0"/>
              <a:t>utilización de materiales reciclados.</a:t>
            </a:r>
            <a:r>
              <a:rPr lang="es-ES" altLang="es-MX" smtClean="0"/>
              <a:t>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s-MX" altLang="es-MX" smtClean="0"/>
              <a:t>uso clandestino de servicios (electricidad, drenaje)</a:t>
            </a:r>
            <a:endParaRPr lang="es-ES" altLang="es-MX" smtClean="0"/>
          </a:p>
          <a:p>
            <a:pPr eaLnBrk="1" hangingPunct="1"/>
            <a:endParaRPr lang="es-MX" altLang="es-MX" smtClean="0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313" y="6381750"/>
            <a:ext cx="54768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6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7 Imagen" descr="UrbPop-vista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-26988"/>
            <a:ext cx="5313362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altLang="es-MX" b="1" smtClean="0">
                <a:latin typeface="Arial" charset="0"/>
              </a:rPr>
              <a:t>Tijuana</a:t>
            </a:r>
          </a:p>
        </p:txBody>
      </p:sp>
      <p:sp>
        <p:nvSpPr>
          <p:cNvPr id="45060" name="3 Rectángulo"/>
          <p:cNvSpPr>
            <a:spLocks noChangeArrowheads="1"/>
          </p:cNvSpPr>
          <p:nvPr/>
        </p:nvSpPr>
        <p:spPr bwMode="auto">
          <a:xfrm>
            <a:off x="6588125" y="6118225"/>
            <a:ext cx="2644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 2" pitchFamily="18" charset="2"/>
              <a:buNone/>
            </a:pPr>
            <a:r>
              <a:rPr lang="es-MX" altLang="es-MX" b="1"/>
              <a:t>Fotos: Luis Enrique Zavala (Tijuana)</a:t>
            </a:r>
          </a:p>
        </p:txBody>
      </p:sp>
      <p:pic>
        <p:nvPicPr>
          <p:cNvPr id="45061" name="2 Imagen" descr="UrbPop-vista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35300"/>
            <a:ext cx="5651500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93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6083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Falta de actualización y pertinencia de los servicios públicos sociales, de seguridad y de acceso a la justicia, respecto de las necesidades y realidades de la diversidad de la población que se concentra en las ciudades</a:t>
            </a:r>
          </a:p>
          <a:p>
            <a:r>
              <a:rPr lang="es-ES" altLang="es-MX" smtClean="0"/>
              <a:t>Desconfianza de los ciudadanos por ineficiencia y corrupción en los aparatos de seguridad  en las ciudades</a:t>
            </a:r>
            <a:endParaRPr lang="es-MX" altLang="es-MX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C5BB4-D015-4183-9165-DE43D391AF30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53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7107" name="5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4530725"/>
          </a:xfrm>
        </p:spPr>
        <p:txBody>
          <a:bodyPr/>
          <a:lstStyle/>
          <a:p>
            <a:r>
              <a:rPr lang="es-ES" altLang="es-MX" smtClean="0"/>
              <a:t>La crisis económica y de empleo y la violencia  están determinando que en algunas  ciudades se esté reducción de la población total y  abandonando viviendas. </a:t>
            </a:r>
          </a:p>
          <a:p>
            <a:r>
              <a:rPr lang="es-ES" altLang="es-MX" smtClean="0"/>
              <a:t>Violencia en las relaciones de trabajo. </a:t>
            </a:r>
          </a:p>
          <a:p>
            <a:r>
              <a:rPr lang="es-ES" altLang="es-MX" b="1" smtClean="0"/>
              <a:t> </a:t>
            </a:r>
            <a:r>
              <a:rPr lang="es-ES" altLang="es-MX" smtClean="0"/>
              <a:t>Desaparición del modelo familia-escuela-trabajo-seguridad social-familia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3C8EE-5CC4-4985-9D04-3C8DAC88817C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62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8131" name="5 Marcador de contenido"/>
          <p:cNvSpPr>
            <a:spLocks noGrp="1"/>
          </p:cNvSpPr>
          <p:nvPr>
            <p:ph idx="1"/>
          </p:nvPr>
        </p:nvSpPr>
        <p:spPr>
          <a:xfrm>
            <a:off x="500063" y="1643063"/>
            <a:ext cx="8229600" cy="4530725"/>
          </a:xfrm>
        </p:spPr>
        <p:txBody>
          <a:bodyPr/>
          <a:lstStyle/>
          <a:p>
            <a:r>
              <a:rPr lang="es-ES" altLang="es-MX" smtClean="0"/>
              <a:t>La estructura y organización de las familias también como construcciones que derivan de la realidad social, económica y cultural de los entornos, se están modificando</a:t>
            </a:r>
          </a:p>
          <a:p>
            <a:r>
              <a:rPr lang="es-ES" altLang="es-MX" smtClean="0"/>
              <a:t>Las mujeres urbanas de sectores medios y pobres asumen  mayores cargas de trabajo y aparecen cada vez más, como el pilar de las familias</a:t>
            </a:r>
            <a:endParaRPr lang="es-MX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6E140-C8DA-42EE-93F1-1B8521E3D921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8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49155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altLang="es-MX" smtClean="0"/>
              <a:t>Vulnerabilidad, exclusión y criminalización de los jóvenes. </a:t>
            </a:r>
          </a:p>
          <a:p>
            <a:r>
              <a:rPr lang="es-MX" altLang="es-MX" smtClean="0"/>
              <a:t>Pérdida de valor e interés por la educación formal</a:t>
            </a:r>
          </a:p>
          <a:p>
            <a:r>
              <a:rPr lang="es-ES" altLang="es-MX" smtClean="0"/>
              <a:t>Desarrollo precario y desigual en el territorio de capital social y de la participación ciudadana y hay una presencia de capital social negativo vinculado al crimen organizado. </a:t>
            </a:r>
            <a:endParaRPr lang="es-MX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8B8FA4-814D-4D4B-835D-76685DD38166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3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5017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MX" smtClean="0"/>
              <a:t>Imposición de visiones y valores conservadores, de cultura de la ilegalidad y de modelos aspiracionales de consumo por las élites económicas, religiosas y políticas. </a:t>
            </a:r>
          </a:p>
          <a:p>
            <a:r>
              <a:rPr lang="es-ES" altLang="es-MX" smtClean="0"/>
              <a:t>Creciente utilización de la nota roja en los medios de comunicación para ampliar sus audiencias y sus ganancias. </a:t>
            </a:r>
            <a:endParaRPr lang="es-MX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5B2D-3956-4DD7-AE74-FE9EA19B3812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78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/>
              <a:t>Algunas propuestas generales</a:t>
            </a:r>
            <a:endParaRPr lang="es-MX" b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B6058E-0F69-4E8D-9CD1-305E30E7F67B}" type="slidenum">
              <a:rPr lang="es-ES" smtClean="0"/>
              <a:pPr>
                <a:defRPr/>
              </a:pPr>
              <a:t>38</a:t>
            </a:fld>
            <a:endParaRPr lang="es-ES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6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Propuestas</a:t>
            </a:r>
          </a:p>
        </p:txBody>
      </p:sp>
      <p:sp>
        <p:nvSpPr>
          <p:cNvPr id="5222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Reforma urbana que inicie  reordenamiento territorial de las ciudades</a:t>
            </a:r>
          </a:p>
          <a:p>
            <a:r>
              <a:rPr lang="es-MX" altLang="es-MX" smtClean="0"/>
              <a:t>Reforma municipal que aumente  las capacidades institucionales de los gobiernos locales </a:t>
            </a:r>
          </a:p>
          <a:p>
            <a:r>
              <a:rPr lang="es-MX" altLang="es-MX" smtClean="0"/>
              <a:t>Reforma de la gestión y arquitectura institucional de los gobiernos de las ciudades. </a:t>
            </a:r>
          </a:p>
          <a:p>
            <a:endParaRPr lang="es-MX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E2566-64F3-49B7-94B4-46AB74F8A5AE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90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4294967295"/>
          </p:nvPr>
        </p:nvSpPr>
        <p:spPr>
          <a:xfrm>
            <a:off x="323850" y="1557338"/>
            <a:ext cx="8362950" cy="4568825"/>
          </a:xfrm>
        </p:spPr>
        <p:txBody>
          <a:bodyPr/>
          <a:lstStyle/>
          <a:p>
            <a:pPr eaLnBrk="1" hangingPunct="1"/>
            <a:r>
              <a:rPr lang="es-MX" altLang="es-MX" sz="4000" smtClean="0">
                <a:latin typeface="Arial" charset="0"/>
              </a:rPr>
              <a:t>. </a:t>
            </a:r>
            <a:r>
              <a:rPr lang="es-MX" altLang="es-MX" sz="3600" smtClean="0"/>
              <a:t>En los últimos 30 años, las ciudades mexicanas  han crecido en forma anárquica, expansiva, segmentada y dispersa en el territorio lo que determina crecientes presiones y tensiones en la vida de sus habitantes. </a:t>
            </a:r>
            <a:endParaRPr lang="es-MX" altLang="es-MX" sz="3600" smtClean="0">
              <a:latin typeface="Arial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39899-500E-44EF-9E0B-697D1D398A5B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00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Propuestas</a:t>
            </a:r>
          </a:p>
        </p:txBody>
      </p:sp>
      <p:sp>
        <p:nvSpPr>
          <p:cNvPr id="5325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Definir e imponer una normatividad con perspectiva humana a los nuevos desarrollos inmobiliarios de vivienda</a:t>
            </a:r>
          </a:p>
          <a:p>
            <a:r>
              <a:rPr lang="es-MX" altLang="es-MX" smtClean="0"/>
              <a:t>Aplicar una política y programas de desarrollo y regulación del transporte público urbano</a:t>
            </a:r>
          </a:p>
          <a:p>
            <a:r>
              <a:rPr lang="es-MX" altLang="es-MX" smtClean="0"/>
              <a:t>La redensificación urbana, la ocupación de los terrenos baldíos, la recuperación de espacios públicos y la creación de reservas territoriales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0B1029-0C27-4E9C-8192-861407D6F04F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80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Propuestas</a:t>
            </a:r>
          </a:p>
        </p:txBody>
      </p:sp>
      <p:sp>
        <p:nvSpPr>
          <p:cNvPr id="54275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altLang="es-MX" smtClean="0"/>
              <a:t>Desarrollo  de una política social urbana con participación comunitaria</a:t>
            </a:r>
          </a:p>
          <a:p>
            <a:r>
              <a:rPr lang="es-MX" altLang="es-MX" smtClean="0"/>
              <a:t>Mejorar distribución de los servicios sociales  en los territorios de las ciudades</a:t>
            </a:r>
          </a:p>
          <a:p>
            <a:r>
              <a:rPr lang="es-ES" altLang="es-MX" smtClean="0"/>
              <a:t>Desarrollar y recuperar la infraestructura social, revisar y actualizar los modelos de atención;  formar profesionistas y promotores capacitados en la gestión de nuevos y pertinentes servicios y fortalecer la institucionalidad de éstos para que sean sustentables y permanentes</a:t>
            </a:r>
            <a:endParaRPr lang="es-MX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5B8920-8589-4A2F-BD03-D7C357E74A1B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6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Propuestas</a:t>
            </a:r>
          </a:p>
        </p:txBody>
      </p:sp>
      <p:sp>
        <p:nvSpPr>
          <p:cNvPr id="55299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Fondo para programas de emergencia social</a:t>
            </a:r>
          </a:p>
          <a:p>
            <a:r>
              <a:rPr lang="es-MX" altLang="es-MX" smtClean="0"/>
              <a:t>Replanteamiento de las opciones de desarrollo económico de algunas ciudades</a:t>
            </a:r>
          </a:p>
          <a:p>
            <a:r>
              <a:rPr lang="es-MX" altLang="es-MX" smtClean="0"/>
              <a:t>Conciliar la vida económica y de trabajo de las personas con su vida personal y familiar</a:t>
            </a:r>
          </a:p>
          <a:p>
            <a:r>
              <a:rPr lang="es-MX" altLang="es-MX" smtClean="0"/>
              <a:t>Programas que ayuden a la economía del cuidado</a:t>
            </a:r>
          </a:p>
          <a:p>
            <a:r>
              <a:rPr lang="es-MX" altLang="es-MX" smtClean="0"/>
              <a:t>Empresas de proximidad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FF7FC-810D-4471-8B30-9DDF562FCC67}" type="slidenum">
              <a:rPr lang="es-ES" smtClean="0"/>
              <a:pPr>
                <a:defRPr/>
              </a:pPr>
              <a:t>42</a:t>
            </a:fld>
            <a:endParaRPr lang="es-ES"/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92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Propuestas</a:t>
            </a:r>
          </a:p>
        </p:txBody>
      </p:sp>
      <p:sp>
        <p:nvSpPr>
          <p:cNvPr id="5632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mtClean="0"/>
              <a:t>Política de familias</a:t>
            </a:r>
          </a:p>
          <a:p>
            <a:r>
              <a:rPr lang="es-MX" altLang="es-MX" smtClean="0"/>
              <a:t>Estrategia y programas para y con las poblaciones juveniles urbanas.</a:t>
            </a:r>
          </a:p>
          <a:p>
            <a:r>
              <a:rPr lang="es-MX" altLang="es-MX" smtClean="0"/>
              <a:t>Reestructuración y depuración de los cuerpos de seguridad y de justicia</a:t>
            </a:r>
          </a:p>
          <a:p>
            <a:r>
              <a:rPr lang="es-MX" altLang="es-MX" smtClean="0"/>
              <a:t>Generar un ambiente más propicio para el desarrollo de la participación y organización ciudadana y la formación de redes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9544CF-D2E8-49C0-89D1-D4FFE001BC07}" type="slidenum">
              <a:rPr lang="es-ES" smtClean="0"/>
              <a:pPr>
                <a:defRPr/>
              </a:pPr>
              <a:t>43</a:t>
            </a:fld>
            <a:endParaRPr lang="es-ES"/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72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smtClean="0"/>
              <a:t>Propuestas</a:t>
            </a:r>
          </a:p>
        </p:txBody>
      </p:sp>
      <p:sp>
        <p:nvSpPr>
          <p:cNvPr id="573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sz="3600" smtClean="0"/>
              <a:t>Programas de prevención social</a:t>
            </a:r>
          </a:p>
          <a:p>
            <a:r>
              <a:rPr lang="es-MX" altLang="es-MX" sz="3600" smtClean="0"/>
              <a:t>Programas de mitigación </a:t>
            </a:r>
          </a:p>
          <a:p>
            <a:r>
              <a:rPr lang="es-MX" altLang="es-MX" sz="3600" smtClean="0"/>
              <a:t>Programas de recuperación</a:t>
            </a:r>
          </a:p>
          <a:p>
            <a:r>
              <a:rPr lang="es-MX" altLang="es-MX" sz="3600" smtClean="0"/>
              <a:t>Reconocimiento de los derechos políticos, civiles, económicos, sociales y culturales de la población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0392ED-5732-432F-A133-3B6E0A4B5571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330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8162925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59BD5-F53D-4C14-B2BF-56A2ED66C233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62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0"/>
            <a:ext cx="5165725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760788"/>
            <a:ext cx="500062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0"/>
            <a:ext cx="26574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429000"/>
            <a:ext cx="2838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FE66CA-DE65-4519-A45C-763832693037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967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altLang="es-MX" smtClean="0"/>
          </a:p>
        </p:txBody>
      </p:sp>
      <p:sp>
        <p:nvSpPr>
          <p:cNvPr id="19459" name="3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30725"/>
          </a:xfrm>
        </p:spPr>
        <p:txBody>
          <a:bodyPr>
            <a:normAutofit lnSpcReduction="10000"/>
          </a:bodyPr>
          <a:lstStyle/>
          <a:p>
            <a:r>
              <a:rPr lang="es-MX" altLang="es-MX" smtClean="0"/>
              <a:t>La falta de planeación y regulación del desarrollo urbano, la práctica de  especulación con terrenos urbanos y la corrupción en la gestión urbana</a:t>
            </a:r>
          </a:p>
          <a:p>
            <a:r>
              <a:rPr lang="es-MX" altLang="es-MX" smtClean="0"/>
              <a:t>Desarrollos suburbanos aislados (formales e informales) y carentes de calidad urbanística; </a:t>
            </a:r>
          </a:p>
          <a:p>
            <a:r>
              <a:rPr lang="es-MX" altLang="es-MX" smtClean="0"/>
              <a:t>Rezagos en materia de redes de agua, de energía,  drenaje, alumbrado, servicios comerciales y sociales y de seguridad; pavimentación y vialidades de acceso. </a:t>
            </a:r>
            <a:endParaRPr lang="es-ES" altLang="es-MX" smtClean="0"/>
          </a:p>
          <a:p>
            <a:endParaRPr lang="es-ES" altLang="es-MX" smtClean="0"/>
          </a:p>
          <a:p>
            <a:endParaRPr lang="es-MX" altLang="es-MX" smtClean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66A13-DD91-4C54-AD41-C2F45D943CF6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6237288"/>
            <a:ext cx="755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71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 idx="4294967295"/>
          </p:nvPr>
        </p:nvSpPr>
        <p:spPr>
          <a:xfrm>
            <a:off x="323850" y="44450"/>
            <a:ext cx="8640763" cy="598488"/>
          </a:xfrm>
        </p:spPr>
        <p:txBody>
          <a:bodyPr anchor="ctr"/>
          <a:lstStyle/>
          <a:p>
            <a:pPr eaLnBrk="1" hangingPunct="1"/>
            <a:r>
              <a:rPr lang="es-MX" altLang="es-MX" sz="2400" b="1" smtClean="0">
                <a:solidFill>
                  <a:schemeClr val="tx1"/>
                </a:solidFill>
                <a:latin typeface="Arial" charset="0"/>
              </a:rPr>
              <a:t>Desarrollos alejados</a:t>
            </a:r>
          </a:p>
        </p:txBody>
      </p:sp>
      <p:pic>
        <p:nvPicPr>
          <p:cNvPr id="20483" name="Picture 8" descr="IMG_29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4438"/>
            <a:ext cx="4778375" cy="358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428625" y="6092825"/>
            <a:ext cx="3571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_tradnl" altLang="es-MX" b="1"/>
              <a:t>Fotos: </a:t>
            </a:r>
            <a:r>
              <a:rPr lang="es-ES_tradnl" altLang="es-MX"/>
              <a:t>Siqueiros, Guadalajara</a:t>
            </a:r>
            <a:endParaRPr lang="es-ES" altLang="es-MX"/>
          </a:p>
        </p:txBody>
      </p:sp>
      <p:pic>
        <p:nvPicPr>
          <p:cNvPr id="20485" name="Picture 7" descr="IMG_29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1438"/>
            <a:ext cx="44958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571875"/>
            <a:ext cx="4105275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28F960-5A86-47A1-8AF4-0D6DFA39307A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21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476250"/>
            <a:ext cx="877887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549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1178</Words>
  <Application>Microsoft Office PowerPoint</Application>
  <PresentationFormat>Presentación en pantalla (4:3)</PresentationFormat>
  <Paragraphs>127</Paragraphs>
  <Slides>44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Políticas públicas y reconstrucción del tejido social</vt:lpstr>
      <vt:lpstr>Diagnósticos para detectar problemáticas y posibles soluciones desde lo local</vt:lpstr>
      <vt:lpstr>Algunos hallazgos</vt:lpstr>
      <vt:lpstr>Presentación de PowerPoint</vt:lpstr>
      <vt:lpstr>Presentación de PowerPoint</vt:lpstr>
      <vt:lpstr>Presentación de PowerPoint</vt:lpstr>
      <vt:lpstr>Presentación de PowerPoint</vt:lpstr>
      <vt:lpstr>Desarrollos alejados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 de movilidad urbana </vt:lpstr>
      <vt:lpstr>Presentación de PowerPoint</vt:lpstr>
      <vt:lpstr>Presentación de PowerPoint</vt:lpstr>
      <vt:lpstr>Tijuana (Fotos de Zavala)</vt:lpstr>
      <vt:lpstr>Tamaño de las viviendas</vt:lpstr>
      <vt:lpstr>Ciudad Juárez</vt:lpstr>
      <vt:lpstr>Tijuana (Fotos de Zavala)</vt:lpstr>
      <vt:lpstr>Presentación de PowerPoint</vt:lpstr>
      <vt:lpstr>Tijuana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Tijuana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Algunas propuestas generales</vt:lpstr>
      <vt:lpstr>Propuestas</vt:lpstr>
      <vt:lpstr>Propuestas</vt:lpstr>
      <vt:lpstr>Propuestas</vt:lpstr>
      <vt:lpstr>Propuestas</vt:lpstr>
      <vt:lpstr>Propuestas</vt:lpstr>
      <vt:lpstr>Propuestas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Políticas públicas y reconstrucción del tejido social</dc:title>
  <dc:creator>Osiris</dc:creator>
  <cp:lastModifiedBy>AVSOLUCIONESS5</cp:lastModifiedBy>
  <cp:revision>5</cp:revision>
  <dcterms:created xsi:type="dcterms:W3CDTF">2013-10-04T17:14:05Z</dcterms:created>
  <dcterms:modified xsi:type="dcterms:W3CDTF">2013-10-08T20:44:21Z</dcterms:modified>
</cp:coreProperties>
</file>